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86"/>
  </p:notesMasterIdLst>
  <p:sldIdLst>
    <p:sldId id="259" r:id="rId2"/>
    <p:sldId id="396" r:id="rId3"/>
    <p:sldId id="457" r:id="rId4"/>
    <p:sldId id="397" r:id="rId5"/>
    <p:sldId id="398" r:id="rId6"/>
    <p:sldId id="456" r:id="rId7"/>
    <p:sldId id="463" r:id="rId8"/>
    <p:sldId id="458" r:id="rId9"/>
    <p:sldId id="460" r:id="rId10"/>
    <p:sldId id="459" r:id="rId11"/>
    <p:sldId id="461" r:id="rId12"/>
    <p:sldId id="465" r:id="rId13"/>
    <p:sldId id="462" r:id="rId14"/>
    <p:sldId id="467" r:id="rId15"/>
    <p:sldId id="469" r:id="rId16"/>
    <p:sldId id="351" r:id="rId17"/>
    <p:sldId id="470" r:id="rId18"/>
    <p:sldId id="471" r:id="rId19"/>
    <p:sldId id="474" r:id="rId20"/>
    <p:sldId id="473" r:id="rId21"/>
    <p:sldId id="475" r:id="rId22"/>
    <p:sldId id="476" r:id="rId23"/>
    <p:sldId id="477" r:id="rId24"/>
    <p:sldId id="472" r:id="rId25"/>
    <p:sldId id="479" r:id="rId26"/>
    <p:sldId id="478" r:id="rId27"/>
    <p:sldId id="480" r:id="rId28"/>
    <p:sldId id="468" r:id="rId29"/>
    <p:sldId id="399" r:id="rId30"/>
    <p:sldId id="481" r:id="rId31"/>
    <p:sldId id="484" r:id="rId32"/>
    <p:sldId id="483" r:id="rId33"/>
    <p:sldId id="482" r:id="rId34"/>
    <p:sldId id="486" r:id="rId35"/>
    <p:sldId id="485" r:id="rId36"/>
    <p:sldId id="487" r:id="rId37"/>
    <p:sldId id="489" r:id="rId38"/>
    <p:sldId id="491" r:id="rId39"/>
    <p:sldId id="488" r:id="rId40"/>
    <p:sldId id="492" r:id="rId41"/>
    <p:sldId id="493" r:id="rId42"/>
    <p:sldId id="490" r:id="rId43"/>
    <p:sldId id="494" r:id="rId44"/>
    <p:sldId id="496" r:id="rId45"/>
    <p:sldId id="495" r:id="rId46"/>
    <p:sldId id="464" r:id="rId47"/>
    <p:sldId id="514" r:id="rId48"/>
    <p:sldId id="515" r:id="rId49"/>
    <p:sldId id="500" r:id="rId50"/>
    <p:sldId id="501" r:id="rId51"/>
    <p:sldId id="507" r:id="rId52"/>
    <p:sldId id="503" r:id="rId53"/>
    <p:sldId id="512" r:id="rId54"/>
    <p:sldId id="508" r:id="rId55"/>
    <p:sldId id="509" r:id="rId56"/>
    <p:sldId id="510" r:id="rId57"/>
    <p:sldId id="505" r:id="rId58"/>
    <p:sldId id="506" r:id="rId59"/>
    <p:sldId id="513" r:id="rId60"/>
    <p:sldId id="521" r:id="rId61"/>
    <p:sldId id="520" r:id="rId62"/>
    <p:sldId id="504" r:id="rId63"/>
    <p:sldId id="522" r:id="rId64"/>
    <p:sldId id="524" r:id="rId65"/>
    <p:sldId id="525" r:id="rId66"/>
    <p:sldId id="511" r:id="rId67"/>
    <p:sldId id="523" r:id="rId68"/>
    <p:sldId id="502" r:id="rId69"/>
    <p:sldId id="516" r:id="rId70"/>
    <p:sldId id="517" r:id="rId71"/>
    <p:sldId id="519" r:id="rId72"/>
    <p:sldId id="518" r:id="rId73"/>
    <p:sldId id="526" r:id="rId74"/>
    <p:sldId id="364" r:id="rId75"/>
    <p:sldId id="528" r:id="rId76"/>
    <p:sldId id="527" r:id="rId77"/>
    <p:sldId id="529" r:id="rId78"/>
    <p:sldId id="451" r:id="rId79"/>
    <p:sldId id="497" r:id="rId80"/>
    <p:sldId id="499" r:id="rId81"/>
    <p:sldId id="454" r:id="rId82"/>
    <p:sldId id="429" r:id="rId83"/>
    <p:sldId id="260" r:id="rId84"/>
    <p:sldId id="273" r:id="rId8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eapad%20700-15ISK\Documents\Start%20Tube%20Escuela%20de%20Youtubers\Contenido%20de%20clases\Benchmark%20Startube%20Badge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eapad%20700-15ISK\Documents\Start%20Tube%20Escuela%20de%20Youtubers\Contenido%20de%20clases\Benchmark%20Startube%20Badge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deapad%20700-15ISK\Documents\Start%20Tube%20Escuela%20de%20Youtubers\Contenido%20de%20clases\Benchmark%20Startube%20Badge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Hoja1!$R$18</c:f>
              <c:strCache>
                <c:ptCount val="1"/>
                <c:pt idx="0">
                  <c:v>Cambio al 1 Mar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Hoja1!$Q$19:$Q$32</c:f>
              <c:strCache>
                <c:ptCount val="14"/>
                <c:pt idx="0">
                  <c:v>Fulantio Viajero</c:v>
                </c:pt>
                <c:pt idx="1">
                  <c:v>Papita Gaming</c:v>
                </c:pt>
                <c:pt idx="2">
                  <c:v>Oh My Gash</c:v>
                </c:pt>
                <c:pt idx="3">
                  <c:v>Platica con Beth</c:v>
                </c:pt>
                <c:pt idx="4">
                  <c:v>CustionArte</c:v>
                </c:pt>
                <c:pt idx="5">
                  <c:v>Ballenato</c:v>
                </c:pt>
                <c:pt idx="6">
                  <c:v>Dafunny life</c:v>
                </c:pt>
                <c:pt idx="7">
                  <c:v>Cámara Urbana</c:v>
                </c:pt>
                <c:pt idx="8">
                  <c:v>Champ</c:v>
                </c:pt>
                <c:pt idx="9">
                  <c:v>Merryland</c:v>
                </c:pt>
                <c:pt idx="10">
                  <c:v>El pensador de Café Frío</c:v>
                </c:pt>
                <c:pt idx="11">
                  <c:v>Ivan Sisas</c:v>
                </c:pt>
                <c:pt idx="12">
                  <c:v>Stick Diaz</c:v>
                </c:pt>
                <c:pt idx="13">
                  <c:v>Help Susy</c:v>
                </c:pt>
              </c:strCache>
            </c:strRef>
          </c:cat>
          <c:val>
            <c:numRef>
              <c:f>Hoja1!$R$19:$R$32</c:f>
              <c:numCache>
                <c:formatCode>General</c:formatCode>
                <c:ptCount val="14"/>
                <c:pt idx="0">
                  <c:v>8980</c:v>
                </c:pt>
                <c:pt idx="1">
                  <c:v>1994</c:v>
                </c:pt>
                <c:pt idx="2">
                  <c:v>1</c:v>
                </c:pt>
                <c:pt idx="3">
                  <c:v>5090</c:v>
                </c:pt>
                <c:pt idx="4">
                  <c:v>11</c:v>
                </c:pt>
                <c:pt idx="5">
                  <c:v>159</c:v>
                </c:pt>
                <c:pt idx="6">
                  <c:v>994</c:v>
                </c:pt>
                <c:pt idx="7">
                  <c:v>953</c:v>
                </c:pt>
                <c:pt idx="8">
                  <c:v>4250</c:v>
                </c:pt>
                <c:pt idx="9">
                  <c:v>4031</c:v>
                </c:pt>
                <c:pt idx="10">
                  <c:v>98</c:v>
                </c:pt>
                <c:pt idx="11">
                  <c:v>5464</c:v>
                </c:pt>
                <c:pt idx="12">
                  <c:v>290</c:v>
                </c:pt>
                <c:pt idx="13">
                  <c:v>1990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88-4A02-81E8-F60B6380846E}"/>
            </c:ext>
          </c:extLst>
        </c:ser>
        <c:ser>
          <c:idx val="1"/>
          <c:order val="1"/>
          <c:tx>
            <c:strRef>
              <c:f>Hoja1!$S$18</c:f>
              <c:strCache>
                <c:ptCount val="1"/>
                <c:pt idx="0">
                  <c:v>Cambio al 22 feb Ant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Hoja1!$Q$19:$Q$32</c:f>
              <c:strCache>
                <c:ptCount val="14"/>
                <c:pt idx="0">
                  <c:v>Fulantio Viajero</c:v>
                </c:pt>
                <c:pt idx="1">
                  <c:v>Papita Gaming</c:v>
                </c:pt>
                <c:pt idx="2">
                  <c:v>Oh My Gash</c:v>
                </c:pt>
                <c:pt idx="3">
                  <c:v>Platica con Beth</c:v>
                </c:pt>
                <c:pt idx="4">
                  <c:v>CustionArte</c:v>
                </c:pt>
                <c:pt idx="5">
                  <c:v>Ballenato</c:v>
                </c:pt>
                <c:pt idx="6">
                  <c:v>Dafunny life</c:v>
                </c:pt>
                <c:pt idx="7">
                  <c:v>Cámara Urbana</c:v>
                </c:pt>
                <c:pt idx="8">
                  <c:v>Champ</c:v>
                </c:pt>
                <c:pt idx="9">
                  <c:v>Merryland</c:v>
                </c:pt>
                <c:pt idx="10">
                  <c:v>El pensador de Café Frío</c:v>
                </c:pt>
                <c:pt idx="11">
                  <c:v>Ivan Sisas</c:v>
                </c:pt>
                <c:pt idx="12">
                  <c:v>Stick Diaz</c:v>
                </c:pt>
                <c:pt idx="13">
                  <c:v>Help Susy</c:v>
                </c:pt>
              </c:strCache>
            </c:strRef>
          </c:cat>
          <c:val>
            <c:numRef>
              <c:f>Hoja1!$S$19:$S$32</c:f>
              <c:numCache>
                <c:formatCode>General</c:formatCode>
                <c:ptCount val="14"/>
                <c:pt idx="0">
                  <c:v>2644</c:v>
                </c:pt>
                <c:pt idx="1">
                  <c:v>742</c:v>
                </c:pt>
                <c:pt idx="2">
                  <c:v>44</c:v>
                </c:pt>
                <c:pt idx="3">
                  <c:v>8312</c:v>
                </c:pt>
                <c:pt idx="4">
                  <c:v>31</c:v>
                </c:pt>
                <c:pt idx="5">
                  <c:v>347</c:v>
                </c:pt>
                <c:pt idx="6">
                  <c:v>1621</c:v>
                </c:pt>
                <c:pt idx="7">
                  <c:v>2720</c:v>
                </c:pt>
                <c:pt idx="8">
                  <c:v>5957</c:v>
                </c:pt>
                <c:pt idx="9">
                  <c:v>3214</c:v>
                </c:pt>
                <c:pt idx="10">
                  <c:v>157</c:v>
                </c:pt>
                <c:pt idx="11">
                  <c:v>6609</c:v>
                </c:pt>
                <c:pt idx="12">
                  <c:v>727</c:v>
                </c:pt>
                <c:pt idx="13">
                  <c:v>1526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488-4A02-81E8-F60B63808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1800808"/>
        <c:axId val="551801136"/>
      </c:lineChart>
      <c:catAx>
        <c:axId val="551800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1801136"/>
        <c:crosses val="autoZero"/>
        <c:auto val="1"/>
        <c:lblAlgn val="ctr"/>
        <c:lblOffset val="100"/>
        <c:noMultiLvlLbl val="0"/>
      </c:catAx>
      <c:valAx>
        <c:axId val="55180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1800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Hoja1!$V$18</c:f>
              <c:strCache>
                <c:ptCount val="1"/>
                <c:pt idx="0">
                  <c:v>Cambio al 1 Mar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Hoja1!$U$19:$U$32</c:f>
              <c:strCache>
                <c:ptCount val="14"/>
                <c:pt idx="0">
                  <c:v>Fulantio Viajero</c:v>
                </c:pt>
                <c:pt idx="1">
                  <c:v>Papita Gaming</c:v>
                </c:pt>
                <c:pt idx="2">
                  <c:v>Oh My Gash</c:v>
                </c:pt>
                <c:pt idx="3">
                  <c:v>Platica con Beth</c:v>
                </c:pt>
                <c:pt idx="4">
                  <c:v>CustionArte</c:v>
                </c:pt>
                <c:pt idx="5">
                  <c:v>Ballenato</c:v>
                </c:pt>
                <c:pt idx="6">
                  <c:v>Dafunny life</c:v>
                </c:pt>
                <c:pt idx="7">
                  <c:v>Cámara Urbana</c:v>
                </c:pt>
                <c:pt idx="8">
                  <c:v>Champ</c:v>
                </c:pt>
                <c:pt idx="9">
                  <c:v>Merryland</c:v>
                </c:pt>
                <c:pt idx="10">
                  <c:v>El pensador de Café Frío</c:v>
                </c:pt>
                <c:pt idx="11">
                  <c:v>Ivan Sisas</c:v>
                </c:pt>
                <c:pt idx="12">
                  <c:v>Stick Diaz</c:v>
                </c:pt>
                <c:pt idx="13">
                  <c:v>Help Susy</c:v>
                </c:pt>
              </c:strCache>
            </c:strRef>
          </c:cat>
          <c:val>
            <c:numRef>
              <c:f>Hoja1!$V$19:$V$32</c:f>
              <c:numCache>
                <c:formatCode>#,##0_);\(#,##0\)</c:formatCode>
                <c:ptCount val="14"/>
                <c:pt idx="0">
                  <c:v>21</c:v>
                </c:pt>
                <c:pt idx="1">
                  <c:v>3</c:v>
                </c:pt>
                <c:pt idx="2">
                  <c:v>2</c:v>
                </c:pt>
                <c:pt idx="3">
                  <c:v>48</c:v>
                </c:pt>
                <c:pt idx="4">
                  <c:v>0</c:v>
                </c:pt>
                <c:pt idx="5">
                  <c:v>3</c:v>
                </c:pt>
                <c:pt idx="6">
                  <c:v>2</c:v>
                </c:pt>
                <c:pt idx="7">
                  <c:v>7</c:v>
                </c:pt>
                <c:pt idx="8">
                  <c:v>53</c:v>
                </c:pt>
                <c:pt idx="9">
                  <c:v>28</c:v>
                </c:pt>
                <c:pt idx="10">
                  <c:v>2</c:v>
                </c:pt>
                <c:pt idx="11">
                  <c:v>47</c:v>
                </c:pt>
                <c:pt idx="12">
                  <c:v>9</c:v>
                </c:pt>
                <c:pt idx="1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C5-427E-A0BF-C05761EBF36C}"/>
            </c:ext>
          </c:extLst>
        </c:ser>
        <c:ser>
          <c:idx val="1"/>
          <c:order val="1"/>
          <c:tx>
            <c:strRef>
              <c:f>Hoja1!$W$18</c:f>
              <c:strCache>
                <c:ptCount val="1"/>
                <c:pt idx="0">
                  <c:v>Cambio al 22 feb Ant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Hoja1!$U$19:$U$32</c:f>
              <c:strCache>
                <c:ptCount val="14"/>
                <c:pt idx="0">
                  <c:v>Fulantio Viajero</c:v>
                </c:pt>
                <c:pt idx="1">
                  <c:v>Papita Gaming</c:v>
                </c:pt>
                <c:pt idx="2">
                  <c:v>Oh My Gash</c:v>
                </c:pt>
                <c:pt idx="3">
                  <c:v>Platica con Beth</c:v>
                </c:pt>
                <c:pt idx="4">
                  <c:v>CustionArte</c:v>
                </c:pt>
                <c:pt idx="5">
                  <c:v>Ballenato</c:v>
                </c:pt>
                <c:pt idx="6">
                  <c:v>Dafunny life</c:v>
                </c:pt>
                <c:pt idx="7">
                  <c:v>Cámara Urbana</c:v>
                </c:pt>
                <c:pt idx="8">
                  <c:v>Champ</c:v>
                </c:pt>
                <c:pt idx="9">
                  <c:v>Merryland</c:v>
                </c:pt>
                <c:pt idx="10">
                  <c:v>El pensador de Café Frío</c:v>
                </c:pt>
                <c:pt idx="11">
                  <c:v>Ivan Sisas</c:v>
                </c:pt>
                <c:pt idx="12">
                  <c:v>Stick Diaz</c:v>
                </c:pt>
                <c:pt idx="13">
                  <c:v>Help Susy</c:v>
                </c:pt>
              </c:strCache>
            </c:strRef>
          </c:cat>
          <c:val>
            <c:numRef>
              <c:f>Hoja1!$W$19:$W$32</c:f>
              <c:numCache>
                <c:formatCode>#,##0_);\(#,##0\)</c:formatCode>
                <c:ptCount val="14"/>
                <c:pt idx="0">
                  <c:v>10</c:v>
                </c:pt>
                <c:pt idx="1">
                  <c:v>7</c:v>
                </c:pt>
                <c:pt idx="2">
                  <c:v>6</c:v>
                </c:pt>
                <c:pt idx="3">
                  <c:v>61</c:v>
                </c:pt>
                <c:pt idx="4">
                  <c:v>7</c:v>
                </c:pt>
                <c:pt idx="5">
                  <c:v>8</c:v>
                </c:pt>
                <c:pt idx="6">
                  <c:v>12</c:v>
                </c:pt>
                <c:pt idx="7">
                  <c:v>10</c:v>
                </c:pt>
                <c:pt idx="8">
                  <c:v>128</c:v>
                </c:pt>
                <c:pt idx="9">
                  <c:v>39</c:v>
                </c:pt>
                <c:pt idx="10">
                  <c:v>5</c:v>
                </c:pt>
                <c:pt idx="11">
                  <c:v>26</c:v>
                </c:pt>
                <c:pt idx="12">
                  <c:v>11</c:v>
                </c:pt>
                <c:pt idx="13">
                  <c:v>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C5-427E-A0BF-C05761EBF3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6699088"/>
        <c:axId val="706699416"/>
      </c:lineChart>
      <c:catAx>
        <c:axId val="70669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706699416"/>
        <c:crosses val="autoZero"/>
        <c:auto val="1"/>
        <c:lblAlgn val="ctr"/>
        <c:lblOffset val="100"/>
        <c:noMultiLvlLbl val="0"/>
      </c:catAx>
      <c:valAx>
        <c:axId val="706699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706699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Hoja1!$Z$18</c:f>
              <c:strCache>
                <c:ptCount val="1"/>
                <c:pt idx="0">
                  <c:v>Cambio al 1 Mar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Hoja1!$Y$19:$Y$32</c:f>
              <c:strCache>
                <c:ptCount val="14"/>
                <c:pt idx="0">
                  <c:v>Fulantio Viajero</c:v>
                </c:pt>
                <c:pt idx="1">
                  <c:v>Papita Gaming</c:v>
                </c:pt>
                <c:pt idx="2">
                  <c:v>Oh My Gash</c:v>
                </c:pt>
                <c:pt idx="3">
                  <c:v>Platica con Beth</c:v>
                </c:pt>
                <c:pt idx="4">
                  <c:v>CustionArte</c:v>
                </c:pt>
                <c:pt idx="5">
                  <c:v>Ballenato</c:v>
                </c:pt>
                <c:pt idx="6">
                  <c:v>Dafunny life</c:v>
                </c:pt>
                <c:pt idx="7">
                  <c:v>Cámara Urbana</c:v>
                </c:pt>
                <c:pt idx="8">
                  <c:v>Champ</c:v>
                </c:pt>
                <c:pt idx="9">
                  <c:v>Merryland</c:v>
                </c:pt>
                <c:pt idx="10">
                  <c:v>El pensador de Café Frío</c:v>
                </c:pt>
                <c:pt idx="11">
                  <c:v>Ivan Sisas</c:v>
                </c:pt>
                <c:pt idx="12">
                  <c:v>Stick Diaz</c:v>
                </c:pt>
                <c:pt idx="13">
                  <c:v>Help Susy</c:v>
                </c:pt>
              </c:strCache>
            </c:strRef>
          </c:cat>
          <c:val>
            <c:numRef>
              <c:f>Hoja1!$Z$19:$Z$32</c:f>
              <c:numCache>
                <c:formatCode>#,##0_);\(#,##0\)</c:formatCode>
                <c:ptCount val="14"/>
                <c:pt idx="0">
                  <c:v>1</c:v>
                </c:pt>
                <c:pt idx="1">
                  <c:v>9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AD-4FCD-8098-5CEE4C0FF305}"/>
            </c:ext>
          </c:extLst>
        </c:ser>
        <c:ser>
          <c:idx val="1"/>
          <c:order val="1"/>
          <c:tx>
            <c:strRef>
              <c:f>Hoja1!$AA$18</c:f>
              <c:strCache>
                <c:ptCount val="1"/>
                <c:pt idx="0">
                  <c:v>Cambio al 22 feb Ant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Hoja1!$Y$19:$Y$32</c:f>
              <c:strCache>
                <c:ptCount val="14"/>
                <c:pt idx="0">
                  <c:v>Fulantio Viajero</c:v>
                </c:pt>
                <c:pt idx="1">
                  <c:v>Papita Gaming</c:v>
                </c:pt>
                <c:pt idx="2">
                  <c:v>Oh My Gash</c:v>
                </c:pt>
                <c:pt idx="3">
                  <c:v>Platica con Beth</c:v>
                </c:pt>
                <c:pt idx="4">
                  <c:v>CustionArte</c:v>
                </c:pt>
                <c:pt idx="5">
                  <c:v>Ballenato</c:v>
                </c:pt>
                <c:pt idx="6">
                  <c:v>Dafunny life</c:v>
                </c:pt>
                <c:pt idx="7">
                  <c:v>Cámara Urbana</c:v>
                </c:pt>
                <c:pt idx="8">
                  <c:v>Champ</c:v>
                </c:pt>
                <c:pt idx="9">
                  <c:v>Merryland</c:v>
                </c:pt>
                <c:pt idx="10">
                  <c:v>El pensador de Café Frío</c:v>
                </c:pt>
                <c:pt idx="11">
                  <c:v>Ivan Sisas</c:v>
                </c:pt>
                <c:pt idx="12">
                  <c:v>Stick Diaz</c:v>
                </c:pt>
                <c:pt idx="13">
                  <c:v>Help Susy</c:v>
                </c:pt>
              </c:strCache>
            </c:strRef>
          </c:cat>
          <c:val>
            <c:numRef>
              <c:f>Hoja1!$AA$19:$AA$32</c:f>
              <c:numCache>
                <c:formatCode>#,##0_);\(#,##0\)</c:formatCode>
                <c:ptCount val="14"/>
                <c:pt idx="0">
                  <c:v>1</c:v>
                </c:pt>
                <c:pt idx="1">
                  <c:v>12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1</c:v>
                </c:pt>
                <c:pt idx="8">
                  <c:v>2</c:v>
                </c:pt>
                <c:pt idx="9">
                  <c:v>1</c:v>
                </c:pt>
                <c:pt idx="10">
                  <c:v>0</c:v>
                </c:pt>
                <c:pt idx="11">
                  <c:v>1</c:v>
                </c:pt>
                <c:pt idx="12">
                  <c:v>3</c:v>
                </c:pt>
                <c:pt idx="1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AD-4FCD-8098-5CEE4C0FF3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2028592"/>
        <c:axId val="712028264"/>
      </c:lineChart>
      <c:catAx>
        <c:axId val="71202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712028264"/>
        <c:crosses val="autoZero"/>
        <c:auto val="1"/>
        <c:lblAlgn val="ctr"/>
        <c:lblOffset val="100"/>
        <c:noMultiLvlLbl val="0"/>
      </c:catAx>
      <c:valAx>
        <c:axId val="712028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712028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287F7-4DD7-479B-B1E9-778367EC9ACB}" type="datetimeFigureOut">
              <a:rPr lang="es-MX" smtClean="0"/>
              <a:t>08/03/2018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7C94B-D94C-4C68-9E9C-036507E98EB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0094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7AEDE-8AA2-4349-82AC-70DB9F4F1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57EE78-0683-4778-88C2-C2EEC703F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8227B8-1821-4A8F-BA9F-6FE4961A7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D380D8-42D3-4683-9C86-5C1F16F03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17F693-C7FC-4AE5-94EF-1FB3A6E9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7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49C3E-2645-498C-BE37-177D6E81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10BD1D-35D4-4C6B-9231-AF81605E2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634596-9F91-4859-9541-172A21F4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177A0F-6919-4F8C-91A3-8B884DA3D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F1DDBB-51F5-47CD-899B-E99FEC0B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02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82208B-E5F4-4890-8EC5-BAAB007D7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DDADEE-8D49-4099-8119-7B2C8B052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986885-2D29-40B0-9D7F-FC036A8C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7B687-87F2-4A3A-844C-00D2A4AF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876A1-C41A-4A7F-AC88-C51147EF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6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9198C-07A7-42DE-9802-F8565898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BFD828-1FFB-4264-BA26-7EA785508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C31445-777A-48DC-84E2-F294BE8BB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50F205-28B9-4B44-A9B3-ED66456B1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BF0EF8-3383-4084-AEAB-DE2B7883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4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B8F8F-C041-4DBA-AC87-E848F276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1BEDD5-6A70-4C6E-BB00-CDD5612D7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1152B8-E010-4332-B714-322B4EA9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5CFE8F-5397-4446-A50F-E2C60B98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ADBAE5-BECD-4864-B5D8-0533C8BE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34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D72EC-1E47-4F95-8A13-AD89917E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92C80F-E866-4427-A7AA-20B14EA16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311B50-3940-4BE2-B8BE-3361E01B3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476146-37BC-4E8E-AB46-0CC7AD89C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55051E-3B2B-423B-81C4-246D60D0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E2A35B-D589-4F64-A5CE-8F5042A0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6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87B85-A87B-4388-A957-14816CB5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27FAB3-7AF3-4FDA-ACB1-A2C381020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8DE262-96AB-491C-9F2B-A50C2F2D1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C7113A-3CCD-4568-BD40-C0C3A7B63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B761D7F-F02B-4D72-B4E9-E33851FDC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AEB9413-1DFD-48E3-9D30-17819ED5E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F6E6A62-C7F1-45BC-8DA5-5CD639B2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F1C600-1A86-442C-854F-7AB10039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61621-8056-4D7B-B6A5-C795779D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DC0917-DA5B-4DAB-B529-C48AA62B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D59701-4C76-4662-BCAC-BC18ADCE3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0478AA-5600-43A1-9441-0E855184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8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0A8B6AA-3F03-4932-8F58-9D55E2C9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022977-C7B1-492D-B8A4-367EAAE3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42AE47-AADD-45FD-B7D8-00A4F560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34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5A8F9-21F0-4C94-8BD0-63ECA8E0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B4DDA5-9D51-46DE-83E0-2364CDAFF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E026F0-061E-4078-AB69-C1F7694A9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530373-6E45-45B3-80DB-072103EB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BE51A1-E0EB-429B-9E2E-AB5D83194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953DF3-07AD-4C9D-9C13-B4B73546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7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A44FC-5E00-4291-AE19-21814E99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997A7E4-7B3B-4A2B-9778-9FEBFA3C1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594BCA-6E7C-46C4-A9AF-CACB73F03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8AF504-83DB-4909-9010-3870F5A1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3/8/2018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BD72F0-2B05-449A-99BA-689185B9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D9F360-A10F-4C66-838F-F95F2EDA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BBA047D-07C0-4ABF-B20D-5139481D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991BF6-2C13-40E0-B257-F714BC014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229638-A40B-4051-886F-50D1F1D7B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B081FF-4B5C-471A-A806-433634BA8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4485B6-648A-4790-B308-B6D9E73F28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g"/><Relationship Id="rId4" Type="http://schemas.openxmlformats.org/officeDocument/2006/relationships/image" Target="../media/image6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oz.com/blog/facebook-vs-youtube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8.png"/><Relationship Id="rId4" Type="http://schemas.openxmlformats.org/officeDocument/2006/relationships/hyperlink" Target="http://www.cisco.com/c/en/us/solutions/collateral/service-provider/ip-ngn-ip-next-generation-network/white_paper_c11-481360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jp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48.png"/><Relationship Id="rId7" Type="http://schemas.openxmlformats.org/officeDocument/2006/relationships/image" Target="../media/image7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jp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mailto:luisenriqueaguilera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B45F40F-74B0-4D09-915E-D7601BB2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29" y="1355858"/>
            <a:ext cx="6990741" cy="41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7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" y="-140474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73710" y="-20034"/>
            <a:ext cx="10267765" cy="1205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Esto queremos que pase: </a:t>
            </a:r>
          </a:p>
          <a:p>
            <a:r>
              <a:rPr lang="es-MX" b="1" dirty="0">
                <a:solidFill>
                  <a:srgbClr val="58595B"/>
                </a:solidFill>
              </a:rPr>
              <a:t>Fuentes de tráfico </a:t>
            </a:r>
            <a:r>
              <a:rPr lang="es-MX" b="1" dirty="0" err="1">
                <a:solidFill>
                  <a:srgbClr val="58595B"/>
                </a:solidFill>
              </a:rPr>
              <a:t>Youtube</a:t>
            </a:r>
            <a:r>
              <a:rPr lang="es-MX" b="1" dirty="0">
                <a:solidFill>
                  <a:srgbClr val="58595B"/>
                </a:solidFill>
              </a:rPr>
              <a:t> video Sombra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118805D-9080-4538-9E4A-B2FAD674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52" y="1114814"/>
            <a:ext cx="11372296" cy="56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9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" y="-140474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73710" y="-20034"/>
            <a:ext cx="10267765" cy="12050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¿Qué pasó?</a:t>
            </a:r>
          </a:p>
          <a:p>
            <a:r>
              <a:rPr lang="es-MX" b="1" dirty="0">
                <a:solidFill>
                  <a:srgbClr val="58595B"/>
                </a:solidFill>
              </a:rPr>
              <a:t>Fuentes de tráfico </a:t>
            </a:r>
            <a:r>
              <a:rPr lang="es-MX" b="1" dirty="0" err="1">
                <a:solidFill>
                  <a:srgbClr val="58595B"/>
                </a:solidFill>
              </a:rPr>
              <a:t>Youtube</a:t>
            </a:r>
            <a:r>
              <a:rPr lang="es-MX" b="1" dirty="0">
                <a:solidFill>
                  <a:srgbClr val="58595B"/>
                </a:solidFill>
              </a:rPr>
              <a:t> video Sombra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118805D-9080-4538-9E4A-B2FAD674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52" y="1114814"/>
            <a:ext cx="11372296" cy="56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660642" y="-314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Cómo Interpretar tus resultados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BF66F25-3BDF-40D6-945D-8E05DA7D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462"/>
            <a:ext cx="12192000" cy="5757751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BA1925BA-7E64-492A-8FE5-4D4B19BBCB75}"/>
              </a:ext>
            </a:extLst>
          </p:cNvPr>
          <p:cNvSpPr/>
          <p:nvPr/>
        </p:nvSpPr>
        <p:spPr>
          <a:xfrm>
            <a:off x="10652366" y="3474128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B00E5983-6397-4D16-BE84-70E838FDB9A2}"/>
              </a:ext>
            </a:extLst>
          </p:cNvPr>
          <p:cNvSpPr/>
          <p:nvPr/>
        </p:nvSpPr>
        <p:spPr>
          <a:xfrm>
            <a:off x="8214783" y="3474128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B4613368-F3A6-49F5-9EA6-01A84D23439D}"/>
              </a:ext>
            </a:extLst>
          </p:cNvPr>
          <p:cNvSpPr/>
          <p:nvPr/>
        </p:nvSpPr>
        <p:spPr>
          <a:xfrm>
            <a:off x="2220153" y="3474128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E0FBDB41-B57F-44A1-849E-48F5EAD4303B}"/>
              </a:ext>
            </a:extLst>
          </p:cNvPr>
          <p:cNvSpPr/>
          <p:nvPr/>
        </p:nvSpPr>
        <p:spPr>
          <a:xfrm>
            <a:off x="7260449" y="3474128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5CDAABC-1642-409C-B39E-E12FAA4B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791" y="1710813"/>
            <a:ext cx="1415026" cy="1415026"/>
          </a:xfrm>
          <a:prstGeom prst="rect">
            <a:avLst/>
          </a:prstGeom>
        </p:spPr>
      </p:pic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A3B45590-0DDC-47C0-9422-53141FEEB60E}"/>
              </a:ext>
            </a:extLst>
          </p:cNvPr>
          <p:cNvSpPr/>
          <p:nvPr/>
        </p:nvSpPr>
        <p:spPr>
          <a:xfrm rot="16200000">
            <a:off x="7717023" y="6349367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112F10-1463-4C8D-9890-5C370BECD3A1}"/>
              </a:ext>
            </a:extLst>
          </p:cNvPr>
          <p:cNvSpPr/>
          <p:nvPr/>
        </p:nvSpPr>
        <p:spPr>
          <a:xfrm>
            <a:off x="5785808" y="6024850"/>
            <a:ext cx="22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accent4"/>
                </a:solidFill>
              </a:rPr>
              <a:t>40% a 49% Promedio </a:t>
            </a:r>
            <a:endParaRPr lang="es-MX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3272AE8-B36B-4304-AB7B-DF9869664905}"/>
              </a:ext>
            </a:extLst>
          </p:cNvPr>
          <p:cNvSpPr/>
          <p:nvPr/>
        </p:nvSpPr>
        <p:spPr>
          <a:xfrm>
            <a:off x="5804531" y="5605819"/>
            <a:ext cx="21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$.06 a $.10 muy bien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39722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660642" y="-314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Cómo Interpretar tus resultados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6AA9C34-0BEF-42BA-B104-E44D7F79C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4818"/>
            <a:ext cx="12192000" cy="5359038"/>
          </a:xfrm>
          <a:prstGeom prst="rect">
            <a:avLst/>
          </a:prstGeom>
        </p:spPr>
      </p:pic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E0FBDB41-B57F-44A1-849E-48F5EAD4303B}"/>
              </a:ext>
            </a:extLst>
          </p:cNvPr>
          <p:cNvSpPr/>
          <p:nvPr/>
        </p:nvSpPr>
        <p:spPr>
          <a:xfrm>
            <a:off x="7523475" y="4385299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B00E5983-6397-4D16-BE84-70E838FDB9A2}"/>
              </a:ext>
            </a:extLst>
          </p:cNvPr>
          <p:cNvSpPr/>
          <p:nvPr/>
        </p:nvSpPr>
        <p:spPr>
          <a:xfrm>
            <a:off x="8327443" y="4385299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B4613368-F3A6-49F5-9EA6-01A84D23439D}"/>
              </a:ext>
            </a:extLst>
          </p:cNvPr>
          <p:cNvSpPr/>
          <p:nvPr/>
        </p:nvSpPr>
        <p:spPr>
          <a:xfrm>
            <a:off x="10739347" y="4385299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BA1925BA-7E64-492A-8FE5-4D4B19BBCB75}"/>
              </a:ext>
            </a:extLst>
          </p:cNvPr>
          <p:cNvSpPr/>
          <p:nvPr/>
        </p:nvSpPr>
        <p:spPr>
          <a:xfrm>
            <a:off x="9131411" y="4411662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233498D-266D-4F09-B8DB-26239BE8E9A7}"/>
              </a:ext>
            </a:extLst>
          </p:cNvPr>
          <p:cNvSpPr/>
          <p:nvPr/>
        </p:nvSpPr>
        <p:spPr>
          <a:xfrm>
            <a:off x="5186360" y="5328112"/>
            <a:ext cx="22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accent4"/>
                </a:solidFill>
              </a:rPr>
              <a:t>40% a 49% Promedio </a:t>
            </a:r>
            <a:endParaRPr lang="es-MX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19267B7-3CD9-43FB-B5A0-9CDB928EDAB7}"/>
              </a:ext>
            </a:extLst>
          </p:cNvPr>
          <p:cNvSpPr/>
          <p:nvPr/>
        </p:nvSpPr>
        <p:spPr>
          <a:xfrm>
            <a:off x="5205083" y="4909081"/>
            <a:ext cx="21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$.06 a $.10 muy bien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5396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55956" y="175985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Lo más importante: </a:t>
            </a:r>
            <a:r>
              <a:rPr lang="es-MX" b="1" dirty="0">
                <a:solidFill>
                  <a:schemeClr val="accent2"/>
                </a:solidFill>
              </a:rPr>
              <a:t>Experimenta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162973" y="1513209"/>
            <a:ext cx="80520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No es lo mismo hombres que mujeres, no es igual publicidad en niños que en adultos.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No es lo mismo aficionados a la vida sana hombres que mujeres.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No es lo mismo video jugadores que aficionados a los viajes.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Explorar los nichos a quienes les hablan.  ¿Cuáles tienen </a:t>
            </a:r>
            <a:r>
              <a:rPr lang="es-MX" sz="3000" dirty="0">
                <a:solidFill>
                  <a:schemeClr val="accent2"/>
                </a:solidFill>
              </a:rPr>
              <a:t>mejores rendimientos</a:t>
            </a:r>
            <a:r>
              <a:rPr lang="es-MX" sz="3000" dirty="0">
                <a:solidFill>
                  <a:srgbClr val="58595B"/>
                </a:solidFill>
              </a:rPr>
              <a:t>?</a:t>
            </a:r>
            <a:endParaRPr lang="es-MX" sz="32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0EE4B8-3ABD-4198-B9B8-7B08F14A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83" y="2275997"/>
            <a:ext cx="3243309" cy="324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8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55956" y="175985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11 pasos: ¿Cómo hacer una campaña?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Tener presupuesto e insertar tarjeta de crédito en AdWords* Existe un cupón por </a:t>
            </a:r>
            <a:r>
              <a:rPr lang="es-MX" sz="3000" dirty="0">
                <a:solidFill>
                  <a:schemeClr val="accent2"/>
                </a:solidFill>
              </a:rPr>
              <a:t>$900 </a:t>
            </a:r>
            <a:r>
              <a:rPr lang="es-MX" sz="3000" dirty="0">
                <a:solidFill>
                  <a:srgbClr val="58595B"/>
                </a:solidFill>
              </a:rPr>
              <a:t>pesos si inviertes $300 (nuevos)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Crear nueva campaña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Elegir tipo de campaña = Campaña de videos en YT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Seleccionar el objetivo de la campaña = </a:t>
            </a:r>
            <a:r>
              <a:rPr lang="es-MX" sz="3000" dirty="0">
                <a:solidFill>
                  <a:schemeClr val="accent2"/>
                </a:solidFill>
              </a:rPr>
              <a:t>Costo por vista</a:t>
            </a:r>
            <a:r>
              <a:rPr lang="es-MX" sz="3000" dirty="0">
                <a:solidFill>
                  <a:srgbClr val="58595B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Nombrar y seleccionar el presupuesto de la campaña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Seleccionar el idioma y la ubicación de la audiencia. </a:t>
            </a:r>
            <a:endParaRPr lang="es-MX" sz="30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770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55956" y="175985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11 pasos: ¿Cómo hacer una campaña?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86756" y="1166842"/>
            <a:ext cx="1004360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r>
              <a:rPr lang="es-MX" sz="3000" dirty="0">
                <a:solidFill>
                  <a:srgbClr val="58595B"/>
                </a:solidFill>
              </a:rPr>
              <a:t>7. Definir </a:t>
            </a:r>
            <a:r>
              <a:rPr lang="es-MX" sz="3000" dirty="0">
                <a:solidFill>
                  <a:schemeClr val="accent2"/>
                </a:solidFill>
              </a:rPr>
              <a:t>demográficos</a:t>
            </a:r>
            <a:r>
              <a:rPr lang="es-MX" sz="3000" dirty="0">
                <a:solidFill>
                  <a:srgbClr val="58595B"/>
                </a:solidFill>
              </a:rPr>
              <a:t> de la campaña y la puja por cada clic.</a:t>
            </a:r>
          </a:p>
          <a:p>
            <a:r>
              <a:rPr lang="es-MX" sz="3000" dirty="0">
                <a:solidFill>
                  <a:srgbClr val="58595B"/>
                </a:solidFill>
              </a:rPr>
              <a:t>8. Seleccionar el tipo de </a:t>
            </a:r>
            <a:r>
              <a:rPr lang="es-MX" sz="3000" dirty="0">
                <a:solidFill>
                  <a:schemeClr val="accent2"/>
                </a:solidFill>
              </a:rPr>
              <a:t>audiencia</a:t>
            </a:r>
            <a:r>
              <a:rPr lang="es-MX" sz="3000" dirty="0">
                <a:solidFill>
                  <a:srgbClr val="58595B"/>
                </a:solidFill>
              </a:rPr>
              <a:t> o en su caso…(ver punto 9)</a:t>
            </a:r>
          </a:p>
          <a:p>
            <a:r>
              <a:rPr lang="es-MX" sz="3000" dirty="0">
                <a:solidFill>
                  <a:srgbClr val="58595B"/>
                </a:solidFill>
              </a:rPr>
              <a:t>9. Seleccionar el tipo de </a:t>
            </a:r>
            <a:r>
              <a:rPr lang="es-MX" sz="3000" dirty="0">
                <a:solidFill>
                  <a:schemeClr val="accent2"/>
                </a:solidFill>
              </a:rPr>
              <a:t>tema</a:t>
            </a:r>
            <a:r>
              <a:rPr lang="es-MX" sz="3000" dirty="0">
                <a:solidFill>
                  <a:srgbClr val="58595B"/>
                </a:solidFill>
              </a:rPr>
              <a:t> al que se enfoca la campaña.</a:t>
            </a:r>
          </a:p>
          <a:p>
            <a:r>
              <a:rPr lang="es-MX" sz="3000" dirty="0">
                <a:solidFill>
                  <a:srgbClr val="58595B"/>
                </a:solidFill>
              </a:rPr>
              <a:t>10. Definir la </a:t>
            </a:r>
            <a:r>
              <a:rPr lang="es-MX" sz="3000" dirty="0">
                <a:solidFill>
                  <a:schemeClr val="accent2"/>
                </a:solidFill>
              </a:rPr>
              <a:t>URL</a:t>
            </a:r>
            <a:r>
              <a:rPr lang="es-MX" sz="3000" dirty="0">
                <a:solidFill>
                  <a:srgbClr val="58595B"/>
                </a:solidFill>
              </a:rPr>
              <a:t> que será anunciada (Cuidado aquí)</a:t>
            </a:r>
          </a:p>
          <a:p>
            <a:r>
              <a:rPr lang="es-MX" sz="3000" dirty="0">
                <a:solidFill>
                  <a:srgbClr val="58595B"/>
                </a:solidFill>
              </a:rPr>
              <a:t>11. Interpretar los resultados</a:t>
            </a:r>
          </a:p>
          <a:p>
            <a:endParaRPr lang="es-MX" sz="3000" dirty="0">
              <a:solidFill>
                <a:srgbClr val="58595B"/>
              </a:solidFill>
            </a:endParaRPr>
          </a:p>
          <a:p>
            <a:r>
              <a:rPr lang="es-MX" sz="3000" dirty="0">
                <a:solidFill>
                  <a:srgbClr val="58595B"/>
                </a:solidFill>
              </a:rPr>
              <a:t>Nota: No te olvides que debes gastarte el presupuesto en horas de 4 a 12 no en 5 o 7 días. </a:t>
            </a: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664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52761" y="-459202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Paso 1 Facturación en </a:t>
            </a:r>
            <a:r>
              <a:rPr lang="es-MX" b="1" dirty="0" err="1">
                <a:solidFill>
                  <a:srgbClr val="58595B"/>
                </a:solidFill>
              </a:rPr>
              <a:t>Adwords</a:t>
            </a:r>
            <a:endParaRPr lang="es-MX" b="1" dirty="0">
              <a:solidFill>
                <a:srgbClr val="58595B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5EF5A2-DBA7-4429-986D-35B7BBE4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55" y="1024018"/>
            <a:ext cx="11013490" cy="56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71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52761" y="-459202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Paso 2 Crear una nueva campaña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52D298-5BA3-471E-81C6-644501143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81" y="957204"/>
            <a:ext cx="10636297" cy="58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31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52761" y="-459202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Paso 3 Elegir tipo de campaña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1256D8-4D8F-49E6-AEF1-EE009066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96" y="1069828"/>
            <a:ext cx="10782669" cy="56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5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ADB781-BE45-4F11-BAD9-B332D89D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649" y="2670075"/>
            <a:ext cx="2290753" cy="2290753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59949" y="582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err="1">
                <a:solidFill>
                  <a:srgbClr val="58595B"/>
                </a:solidFill>
              </a:rPr>
              <a:t>Adwords</a:t>
            </a:r>
            <a:r>
              <a:rPr lang="es-MX" b="1" dirty="0">
                <a:solidFill>
                  <a:srgbClr val="58595B"/>
                </a:solidFill>
              </a:rPr>
              <a:t> A/B </a:t>
            </a:r>
            <a:r>
              <a:rPr lang="es-MX" b="1" dirty="0" err="1">
                <a:solidFill>
                  <a:srgbClr val="58595B"/>
                </a:solidFill>
              </a:rPr>
              <a:t>Testing</a:t>
            </a:r>
            <a:endParaRPr lang="es-MX" b="1" dirty="0">
              <a:solidFill>
                <a:srgbClr val="58595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89C387-224E-492C-8B00-D358C5589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17" y="2670075"/>
            <a:ext cx="2592689" cy="25926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73AF335-A3FC-47CD-9C85-B01B117ED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406" y="2317072"/>
            <a:ext cx="6134309" cy="29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80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52761" y="-459202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Paso 4 Definir objetivo de campaña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DB21A5B-9CEF-4CC5-AFC0-28409C35F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65" y="994299"/>
            <a:ext cx="11456574" cy="58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51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52761" y="-459202"/>
            <a:ext cx="11141476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Paso 5 Nombre, presupuesto, fecha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92B70D-E3FC-4A5B-98DD-3D3ABEE9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1" y="1115830"/>
            <a:ext cx="10782670" cy="55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93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52761" y="-459202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Paso 6 Definir idioma y ubicaciones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5AF1E3-AC8D-4646-866B-8151757E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30" y="1185386"/>
            <a:ext cx="11074531" cy="567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6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52761" y="-459202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Paso 7 Demográficos y puja por clic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1505D5-ACB9-4180-BF42-E3E9A61F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4" y="1122592"/>
            <a:ext cx="10863679" cy="560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2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52761" y="-459202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Paso 8 Seleccionar Audiencias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DDBCAE-105C-4544-89DD-DF3028E8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1" y="1122592"/>
            <a:ext cx="10990330" cy="573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2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52760" y="-459202"/>
            <a:ext cx="11009051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Paso 9 Seleccionar temas de </a:t>
            </a:r>
            <a:r>
              <a:rPr lang="es-MX" b="1" dirty="0" err="1">
                <a:solidFill>
                  <a:srgbClr val="58595B"/>
                </a:solidFill>
              </a:rPr>
              <a:t>interes</a:t>
            </a:r>
            <a:endParaRPr lang="es-MX" b="1" dirty="0">
              <a:solidFill>
                <a:srgbClr val="58595B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DC2A6D-EB71-410E-96A9-D940E6ED8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09" y="1122592"/>
            <a:ext cx="11009050" cy="55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4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52760" y="-459202"/>
            <a:ext cx="11009051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Paso 10 URL del video a </a:t>
            </a:r>
            <a:r>
              <a:rPr lang="es-MX" b="1" dirty="0" err="1">
                <a:solidFill>
                  <a:srgbClr val="58595B"/>
                </a:solidFill>
              </a:rPr>
              <a:t>anuciar</a:t>
            </a:r>
            <a:endParaRPr lang="es-MX" b="1" dirty="0">
              <a:solidFill>
                <a:srgbClr val="58595B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CDE068-03E6-4A7B-9BC2-EEB4B8B0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43" y="1112592"/>
            <a:ext cx="11144268" cy="57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2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660642" y="-3148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Paso 11 Interpretar resultados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BF66F25-3BDF-40D6-945D-8E05DA7D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5462"/>
            <a:ext cx="12192000" cy="5757751"/>
          </a:xfrm>
          <a:prstGeom prst="rect">
            <a:avLst/>
          </a:prstGeom>
        </p:spPr>
      </p:pic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BA1925BA-7E64-492A-8FE5-4D4B19BBCB75}"/>
              </a:ext>
            </a:extLst>
          </p:cNvPr>
          <p:cNvSpPr/>
          <p:nvPr/>
        </p:nvSpPr>
        <p:spPr>
          <a:xfrm>
            <a:off x="10652366" y="3474128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B00E5983-6397-4D16-BE84-70E838FDB9A2}"/>
              </a:ext>
            </a:extLst>
          </p:cNvPr>
          <p:cNvSpPr/>
          <p:nvPr/>
        </p:nvSpPr>
        <p:spPr>
          <a:xfrm>
            <a:off x="8214783" y="3474128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B4613368-F3A6-49F5-9EA6-01A84D23439D}"/>
              </a:ext>
            </a:extLst>
          </p:cNvPr>
          <p:cNvSpPr/>
          <p:nvPr/>
        </p:nvSpPr>
        <p:spPr>
          <a:xfrm>
            <a:off x="2220153" y="3474128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E0FBDB41-B57F-44A1-849E-48F5EAD4303B}"/>
              </a:ext>
            </a:extLst>
          </p:cNvPr>
          <p:cNvSpPr/>
          <p:nvPr/>
        </p:nvSpPr>
        <p:spPr>
          <a:xfrm>
            <a:off x="7260449" y="3474128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5CDAABC-1642-409C-B39E-E12FAA4B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791" y="1710813"/>
            <a:ext cx="1415026" cy="1415026"/>
          </a:xfrm>
          <a:prstGeom prst="rect">
            <a:avLst/>
          </a:prstGeom>
        </p:spPr>
      </p:pic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A3B45590-0DDC-47C0-9422-53141FEEB60E}"/>
              </a:ext>
            </a:extLst>
          </p:cNvPr>
          <p:cNvSpPr/>
          <p:nvPr/>
        </p:nvSpPr>
        <p:spPr>
          <a:xfrm rot="16200000">
            <a:off x="7717023" y="6349367"/>
            <a:ext cx="389365" cy="523782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112F10-1463-4C8D-9890-5C370BECD3A1}"/>
              </a:ext>
            </a:extLst>
          </p:cNvPr>
          <p:cNvSpPr/>
          <p:nvPr/>
        </p:nvSpPr>
        <p:spPr>
          <a:xfrm>
            <a:off x="5785808" y="6024850"/>
            <a:ext cx="22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accent4"/>
                </a:solidFill>
              </a:rPr>
              <a:t>40% a 49% Promedio </a:t>
            </a:r>
            <a:endParaRPr lang="es-MX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3272AE8-B36B-4304-AB7B-DF9869664905}"/>
              </a:ext>
            </a:extLst>
          </p:cNvPr>
          <p:cNvSpPr/>
          <p:nvPr/>
        </p:nvSpPr>
        <p:spPr>
          <a:xfrm>
            <a:off x="5804531" y="5605819"/>
            <a:ext cx="21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solidFill>
                  <a:schemeClr val="accent6"/>
                </a:solidFill>
              </a:rPr>
              <a:t>$.06 a $.10 muy bien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9314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55956" y="175985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¿Alguien quiere hacerlo?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95634" y="1122592"/>
            <a:ext cx="100436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24CD9F-0A10-470A-B74D-3FCEB2A4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08" y="1790107"/>
            <a:ext cx="5995120" cy="3996747"/>
          </a:xfrm>
          <a:prstGeom prst="rect">
            <a:avLst/>
          </a:prstGeom>
          <a:effectLst>
            <a:reflection stA="87000" endPos="2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92298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9" y="97655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38200" y="1557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4 casos importantes con </a:t>
            </a:r>
            <a:r>
              <a:rPr lang="es-MX" b="1" dirty="0" err="1">
                <a:solidFill>
                  <a:srgbClr val="58595B"/>
                </a:solidFill>
              </a:rPr>
              <a:t>Adwords</a:t>
            </a:r>
            <a:r>
              <a:rPr lang="es-MX" b="1" dirty="0">
                <a:solidFill>
                  <a:srgbClr val="58595B"/>
                </a:solidFill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5C478A-00B7-4672-892B-E5B1DAAD7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48" y="1875592"/>
            <a:ext cx="2669965" cy="47451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C82AC2-CFC7-40F1-B8A3-9EE0D511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83122"/>
            <a:ext cx="2665693" cy="47375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68691D-B7FD-4711-8A9D-E115798BF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329" y="1883121"/>
            <a:ext cx="2669965" cy="47375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7917CC-0CB5-4E50-A69C-13013E684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66" y="1883121"/>
            <a:ext cx="2696372" cy="47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6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798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958787" y="-1603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¿Por qué hacer una campaña?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B498ED-2879-472E-932E-9AAC3DDC0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961"/>
            <a:ext cx="6057602" cy="36290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AEF8CF-9BB9-43AF-83F9-9AD715F99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421" y="1477961"/>
            <a:ext cx="6380579" cy="36290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133F8D-7466-4386-9368-EA00AC700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764" y="4147368"/>
            <a:ext cx="1723314" cy="17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7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55956" y="175985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Platica con Beth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391022" y="2093562"/>
            <a:ext cx="704295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MX" sz="3000" dirty="0">
              <a:solidFill>
                <a:srgbClr val="58595B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Mi experiencia en </a:t>
            </a:r>
            <a:r>
              <a:rPr lang="es-MX" sz="3000" dirty="0" err="1">
                <a:solidFill>
                  <a:srgbClr val="58595B"/>
                </a:solidFill>
              </a:rPr>
              <a:t>Adwords</a:t>
            </a:r>
            <a:endParaRPr lang="es-MX" sz="3000" dirty="0">
              <a:solidFill>
                <a:srgbClr val="58595B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Total invertido </a:t>
            </a:r>
            <a:r>
              <a:rPr lang="es-MX" sz="3000" dirty="0">
                <a:solidFill>
                  <a:schemeClr val="accent6"/>
                </a:solidFill>
              </a:rPr>
              <a:t>200 pesos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Total gastado 182 pesos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Videos a los cuales les he invertido: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Retención superior al </a:t>
            </a:r>
            <a:r>
              <a:rPr lang="es-MX" sz="3000" dirty="0">
                <a:solidFill>
                  <a:schemeClr val="accent6"/>
                </a:solidFill>
              </a:rPr>
              <a:t>65%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Presupuesto destinado </a:t>
            </a:r>
            <a:r>
              <a:rPr lang="es-MX" sz="3000" dirty="0" err="1">
                <a:solidFill>
                  <a:srgbClr val="58595B"/>
                </a:solidFill>
              </a:rPr>
              <a:t>aprox</a:t>
            </a:r>
            <a:r>
              <a:rPr lang="es-MX" sz="3000" dirty="0">
                <a:solidFill>
                  <a:srgbClr val="58595B"/>
                </a:solidFill>
              </a:rPr>
              <a:t> 50 pesos</a:t>
            </a: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61AFE3-7DCB-443A-AC0D-65C1D5EAD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335" y="1757779"/>
            <a:ext cx="2669965" cy="474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33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704665" y="-587495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Platica con Beth </a:t>
            </a:r>
            <a:r>
              <a:rPr lang="es-MX" b="1" dirty="0" err="1">
                <a:solidFill>
                  <a:srgbClr val="58595B"/>
                </a:solidFill>
              </a:rPr>
              <a:t>Adwords</a:t>
            </a:r>
            <a:endParaRPr lang="es-MX" b="1" dirty="0">
              <a:solidFill>
                <a:srgbClr val="58595B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0E5C3C-2AAC-4A1B-A0A1-8B71EA70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0852"/>
            <a:ext cx="121920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95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704665" y="-614127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Platica con Beth </a:t>
            </a:r>
            <a:r>
              <a:rPr lang="es-MX" b="1" dirty="0" err="1">
                <a:solidFill>
                  <a:srgbClr val="58595B"/>
                </a:solidFill>
              </a:rPr>
              <a:t>Adwords</a:t>
            </a:r>
            <a:endParaRPr lang="es-MX" b="1" dirty="0">
              <a:solidFill>
                <a:srgbClr val="58595B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0201772-300F-4D67-AA5B-51D54BA7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1" y="879368"/>
            <a:ext cx="11975977" cy="59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03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784935" y="-614127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Con Beth no todo fue </a:t>
            </a:r>
            <a:r>
              <a:rPr lang="es-MX" b="1" dirty="0" err="1">
                <a:solidFill>
                  <a:srgbClr val="58595B"/>
                </a:solidFill>
              </a:rPr>
              <a:t>Adwords</a:t>
            </a:r>
            <a:endParaRPr lang="es-MX" b="1" dirty="0">
              <a:solidFill>
                <a:srgbClr val="58595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67FCCD6-CD06-4EB2-A694-1FA2E3425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" y="825623"/>
            <a:ext cx="12140633" cy="60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28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55956" y="175985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err="1">
                <a:solidFill>
                  <a:srgbClr val="58595B"/>
                </a:solidFill>
              </a:rPr>
              <a:t>Champ</a:t>
            </a:r>
            <a:endParaRPr lang="es-MX" b="1" dirty="0">
              <a:solidFill>
                <a:srgbClr val="58595B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391022" y="2093562"/>
            <a:ext cx="70429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MX" sz="3000" dirty="0">
              <a:solidFill>
                <a:srgbClr val="58595B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Originalmente las </a:t>
            </a:r>
            <a:r>
              <a:rPr lang="es-MX" sz="3000" dirty="0" err="1">
                <a:solidFill>
                  <a:srgbClr val="58595B"/>
                </a:solidFill>
              </a:rPr>
              <a:t>Adwords</a:t>
            </a:r>
            <a:r>
              <a:rPr lang="es-MX" sz="3000" dirty="0">
                <a:solidFill>
                  <a:srgbClr val="58595B"/>
                </a:solidFill>
              </a:rPr>
              <a:t> representaba 90% de sus vistas, hoy menos del </a:t>
            </a:r>
            <a:r>
              <a:rPr lang="es-MX" sz="3000" dirty="0">
                <a:solidFill>
                  <a:schemeClr val="accent6"/>
                </a:solidFill>
              </a:rPr>
              <a:t>60%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Tiene una retención promedio del </a:t>
            </a:r>
            <a:r>
              <a:rPr lang="es-MX" sz="3000" dirty="0">
                <a:solidFill>
                  <a:schemeClr val="accent5"/>
                </a:solidFill>
              </a:rPr>
              <a:t>55%</a:t>
            </a:r>
            <a:r>
              <a:rPr lang="es-MX" sz="3000" dirty="0">
                <a:solidFill>
                  <a:srgbClr val="58595B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Un costo promedio del </a:t>
            </a:r>
            <a:r>
              <a:rPr lang="es-MX" sz="3000" dirty="0">
                <a:solidFill>
                  <a:schemeClr val="accent6"/>
                </a:solidFill>
              </a:rPr>
              <a:t>$0.09 pesos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Gasto total $1,752 en 19,652 vistas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29E955-93E2-4CFF-B6F1-7E295FA7E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88" y="1767712"/>
            <a:ext cx="2665693" cy="473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86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err="1">
                <a:solidFill>
                  <a:srgbClr val="58595B"/>
                </a:solidFill>
              </a:rPr>
              <a:t>Champ</a:t>
            </a:r>
            <a:r>
              <a:rPr lang="es-MX" b="1" dirty="0">
                <a:solidFill>
                  <a:srgbClr val="58595B"/>
                </a:solidFill>
              </a:rPr>
              <a:t> Promedio Campañas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551D7AA-F7F9-41F8-9BAA-C76BA405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335"/>
            <a:ext cx="12192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6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err="1">
                <a:solidFill>
                  <a:srgbClr val="58595B"/>
                </a:solidFill>
              </a:rPr>
              <a:t>Champ</a:t>
            </a:r>
            <a:r>
              <a:rPr lang="es-MX" b="1" dirty="0">
                <a:solidFill>
                  <a:srgbClr val="58595B"/>
                </a:solidFill>
              </a:rPr>
              <a:t> en audiencias elegidas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48703B-0DD5-4FF5-A407-B710FD03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227"/>
            <a:ext cx="12192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4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err="1">
                <a:solidFill>
                  <a:srgbClr val="58595B"/>
                </a:solidFill>
              </a:rPr>
              <a:t>Champ</a:t>
            </a:r>
            <a:r>
              <a:rPr lang="es-MX" b="1" dirty="0">
                <a:solidFill>
                  <a:srgbClr val="58595B"/>
                </a:solidFill>
              </a:rPr>
              <a:t> en temas elegidos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5CDDF6-D4DC-480C-97F1-F6E9C46A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3217"/>
            <a:ext cx="12192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err="1">
                <a:solidFill>
                  <a:srgbClr val="58595B"/>
                </a:solidFill>
              </a:rPr>
              <a:t>Champ</a:t>
            </a:r>
            <a:endParaRPr lang="es-MX" b="1" dirty="0">
              <a:solidFill>
                <a:srgbClr val="58595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12C323-C031-4EE6-88B8-6D945F91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428" y="1485687"/>
            <a:ext cx="2696372" cy="478606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968B5EB-053E-4248-8596-0C6517B03C44}"/>
              </a:ext>
            </a:extLst>
          </p:cNvPr>
          <p:cNvSpPr/>
          <p:nvPr/>
        </p:nvSpPr>
        <p:spPr>
          <a:xfrm>
            <a:off x="1305017" y="1337557"/>
            <a:ext cx="719978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MX" sz="3000" dirty="0">
              <a:solidFill>
                <a:srgbClr val="58595B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Consiguió un cupón de $900 pesos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Se gasto hasta $500 pesos por 5,600 vistas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Es un segmento más difícil tiene retenciones de entre </a:t>
            </a:r>
            <a:r>
              <a:rPr lang="es-MX" sz="3000" dirty="0">
                <a:solidFill>
                  <a:srgbClr val="FF0000"/>
                </a:solidFill>
              </a:rPr>
              <a:t>26%</a:t>
            </a:r>
            <a:r>
              <a:rPr lang="es-MX" sz="3000" dirty="0">
                <a:solidFill>
                  <a:srgbClr val="58595B"/>
                </a:solidFill>
              </a:rPr>
              <a:t> al </a:t>
            </a:r>
            <a:r>
              <a:rPr lang="es-MX" sz="3000" dirty="0">
                <a:solidFill>
                  <a:schemeClr val="accent2"/>
                </a:solidFill>
              </a:rPr>
              <a:t>44%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Su costo promedio es superior a 10 centavos su media esta en </a:t>
            </a:r>
            <a:r>
              <a:rPr lang="es-MX" sz="3000" dirty="0">
                <a:solidFill>
                  <a:schemeClr val="accent4"/>
                </a:solidFill>
              </a:rPr>
              <a:t>$0.13 pesos (Puede mejorarse)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Dos aficiones arriba del </a:t>
            </a:r>
            <a:r>
              <a:rPr lang="es-MX" sz="3000" dirty="0">
                <a:solidFill>
                  <a:schemeClr val="accent5"/>
                </a:solidFill>
              </a:rPr>
              <a:t>50%: </a:t>
            </a:r>
            <a:r>
              <a:rPr lang="es-MX" sz="3000" dirty="0">
                <a:solidFill>
                  <a:srgbClr val="58595B"/>
                </a:solidFill>
              </a:rPr>
              <a:t>Aficionados a la música pop y a la vida nocturna.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000" dirty="0">
              <a:solidFill>
                <a:schemeClr val="accent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000" dirty="0">
              <a:solidFill>
                <a:schemeClr val="accent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000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90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500109" y="-183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Cámara Urbana Promedios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E224F40-D9E7-4456-94D3-3B2CE562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5" y="958788"/>
            <a:ext cx="11558726" cy="633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46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798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949910" y="-592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¿Por qué hacer una campaña?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63E182A-501A-430B-832F-BEBE576ED07B}"/>
              </a:ext>
            </a:extLst>
          </p:cNvPr>
          <p:cNvSpPr/>
          <p:nvPr/>
        </p:nvSpPr>
        <p:spPr>
          <a:xfrm>
            <a:off x="1695634" y="1122592"/>
            <a:ext cx="10043605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Su video debe tomar velocidad en las primeras </a:t>
            </a:r>
            <a:r>
              <a:rPr lang="es-MX" sz="3000" dirty="0">
                <a:solidFill>
                  <a:schemeClr val="accent2"/>
                </a:solidFill>
              </a:rPr>
              <a:t>48 horas</a:t>
            </a:r>
            <a:r>
              <a:rPr lang="es-MX" sz="3000" dirty="0">
                <a:solidFill>
                  <a:srgbClr val="58595B"/>
                </a:solidFill>
              </a:rPr>
              <a:t> y antes de las primeras dos semanas de vida.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Por que no tenemos suscriptores: Conversión </a:t>
            </a:r>
            <a:r>
              <a:rPr lang="es-MX" sz="3000" dirty="0">
                <a:solidFill>
                  <a:schemeClr val="accent2"/>
                </a:solidFill>
              </a:rPr>
              <a:t>1%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Es para encontrar una </a:t>
            </a:r>
            <a:r>
              <a:rPr lang="es-MX" sz="3000" dirty="0">
                <a:solidFill>
                  <a:schemeClr val="accent2"/>
                </a:solidFill>
              </a:rPr>
              <a:t>audiencia</a:t>
            </a:r>
            <a:r>
              <a:rPr lang="es-MX" sz="3000" dirty="0">
                <a:solidFill>
                  <a:srgbClr val="58595B"/>
                </a:solidFill>
              </a:rPr>
              <a:t> a quien le vamos a hablar.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Esto genera </a:t>
            </a:r>
            <a:r>
              <a:rPr lang="es-MX" sz="3000" dirty="0">
                <a:solidFill>
                  <a:schemeClr val="accent2"/>
                </a:solidFill>
              </a:rPr>
              <a:t>minutos</a:t>
            </a:r>
            <a:r>
              <a:rPr lang="es-MX" sz="3000" dirty="0">
                <a:solidFill>
                  <a:srgbClr val="58595B"/>
                </a:solidFill>
              </a:rPr>
              <a:t> reproducidos, le da autoridad al canal y “calienta” el video 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Al finalizar comienza a generar vistas </a:t>
            </a:r>
            <a:r>
              <a:rPr lang="es-MX" sz="3000" dirty="0" err="1">
                <a:solidFill>
                  <a:srgbClr val="58595B"/>
                </a:solidFill>
              </a:rPr>
              <a:t>organicas</a:t>
            </a:r>
            <a:r>
              <a:rPr lang="es-MX" sz="3000" dirty="0">
                <a:solidFill>
                  <a:srgbClr val="58595B"/>
                </a:solidFill>
              </a:rPr>
              <a:t> en videos </a:t>
            </a:r>
            <a:r>
              <a:rPr lang="es-MX" sz="3000" dirty="0">
                <a:solidFill>
                  <a:schemeClr val="accent2"/>
                </a:solidFill>
              </a:rPr>
              <a:t>sugeridos</a:t>
            </a:r>
            <a:r>
              <a:rPr lang="es-MX" sz="3000" dirty="0">
                <a:solidFill>
                  <a:srgbClr val="58595B"/>
                </a:solidFill>
              </a:rPr>
              <a:t> y funciones de </a:t>
            </a:r>
            <a:r>
              <a:rPr lang="es-MX" sz="3000" dirty="0">
                <a:solidFill>
                  <a:schemeClr val="accent2"/>
                </a:solidFill>
              </a:rPr>
              <a:t>exploración</a:t>
            </a:r>
            <a:r>
              <a:rPr lang="es-MX" sz="3000" dirty="0">
                <a:solidFill>
                  <a:srgbClr val="58595B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Todo es para activar el “</a:t>
            </a:r>
            <a:r>
              <a:rPr lang="es-MX" sz="3000" dirty="0">
                <a:solidFill>
                  <a:schemeClr val="accent2"/>
                </a:solidFill>
              </a:rPr>
              <a:t>algoritmo</a:t>
            </a:r>
            <a:r>
              <a:rPr lang="es-MX" sz="3000" dirty="0">
                <a:solidFill>
                  <a:srgbClr val="58595B"/>
                </a:solidFill>
              </a:rPr>
              <a:t>”</a:t>
            </a: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B01151C-6758-47CB-AB61-BC26D820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031" y="4981168"/>
            <a:ext cx="1508479" cy="15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73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500109" y="-1833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Cámara Urbana Muestreo Validado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8AE850-86B3-4619-9D1B-2581AB85A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2176"/>
            <a:ext cx="12192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50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4" y="257453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4F7B2E2-F3E6-4D5A-B4D2-83D19759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74" y="844958"/>
            <a:ext cx="11515945" cy="638572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597764" y="-298797"/>
            <a:ext cx="1126441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solidFill>
                  <a:srgbClr val="58595B"/>
                </a:solidFill>
              </a:rPr>
              <a:t>Cámara Urbana 2 audiencias que funcionan</a:t>
            </a:r>
          </a:p>
        </p:txBody>
      </p:sp>
    </p:spTree>
    <p:extLst>
      <p:ext uri="{BB962C8B-B14F-4D97-AF65-F5344CB8AC3E}">
        <p14:creationId xmlns:p14="http://schemas.microsoft.com/office/powerpoint/2010/main" val="832345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Fulanito Viajero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2CD679-A1C8-435E-8119-72A6DD5D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835" y="1698751"/>
            <a:ext cx="2669965" cy="47375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633EE0C-8BCC-4A06-BA90-103C9479BC77}"/>
              </a:ext>
            </a:extLst>
          </p:cNvPr>
          <p:cNvSpPr/>
          <p:nvPr/>
        </p:nvSpPr>
        <p:spPr>
          <a:xfrm>
            <a:off x="1417655" y="1818354"/>
            <a:ext cx="704295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Gastando $100 pesos en un video consiguió 5,000 vistas pagadas + 4,300 orgánicas (</a:t>
            </a:r>
            <a:r>
              <a:rPr lang="es-MX" sz="3000" dirty="0">
                <a:solidFill>
                  <a:schemeClr val="accent6"/>
                </a:solidFill>
              </a:rPr>
              <a:t>activó el algoritmo</a:t>
            </a:r>
            <a:r>
              <a:rPr lang="es-MX" sz="3000" dirty="0">
                <a:solidFill>
                  <a:srgbClr val="58595B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Tiene porcentajes de retención superiores al </a:t>
            </a:r>
            <a:r>
              <a:rPr lang="es-MX" sz="3000" dirty="0">
                <a:solidFill>
                  <a:schemeClr val="accent6"/>
                </a:solidFill>
              </a:rPr>
              <a:t>75%</a:t>
            </a:r>
            <a:r>
              <a:rPr lang="es-MX" sz="3000" dirty="0">
                <a:solidFill>
                  <a:srgbClr val="58595B"/>
                </a:solidFill>
              </a:rPr>
              <a:t> e incluso del </a:t>
            </a:r>
            <a:r>
              <a:rPr lang="es-MX" sz="3000" dirty="0">
                <a:solidFill>
                  <a:schemeClr val="accent6">
                    <a:lumMod val="75000"/>
                  </a:schemeClr>
                </a:solidFill>
              </a:rPr>
              <a:t>85%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000" dirty="0">
                <a:solidFill>
                  <a:srgbClr val="58595B"/>
                </a:solidFill>
              </a:rPr>
              <a:t>Logra en la mayoría de los casos que sea un costo cercano a los </a:t>
            </a:r>
            <a:r>
              <a:rPr lang="es-MX" sz="3000" dirty="0">
                <a:solidFill>
                  <a:schemeClr val="accent6">
                    <a:lumMod val="75000"/>
                  </a:schemeClr>
                </a:solidFill>
              </a:rPr>
              <a:t>5 centavos </a:t>
            </a:r>
            <a:r>
              <a:rPr lang="es-MX" sz="3000" dirty="0">
                <a:solidFill>
                  <a:srgbClr val="58595B"/>
                </a:solidFill>
              </a:rPr>
              <a:t>por campaña y por </a:t>
            </a:r>
            <a:r>
              <a:rPr lang="es-MX" sz="3000" dirty="0">
                <a:solidFill>
                  <a:schemeClr val="accent6">
                    <a:lumMod val="75000"/>
                  </a:schemeClr>
                </a:solidFill>
              </a:rPr>
              <a:t>audiencia. (Es una audiencia sumamente bien definida)</a:t>
            </a:r>
          </a:p>
        </p:txBody>
      </p:sp>
    </p:spTree>
    <p:extLst>
      <p:ext uri="{BB962C8B-B14F-4D97-AF65-F5344CB8AC3E}">
        <p14:creationId xmlns:p14="http://schemas.microsoft.com/office/powerpoint/2010/main" val="327597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Fulanito Viajero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17A370-B20B-4CDC-B509-E40E9DBC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876"/>
            <a:ext cx="12204640" cy="62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2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62F9071-2CF7-498A-B698-883BEF34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0" y="852884"/>
            <a:ext cx="11353800" cy="6386513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38200" y="-3462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Fulanito Viajero Alta </a:t>
            </a:r>
            <a:r>
              <a:rPr lang="es-MX" b="1" dirty="0" err="1">
                <a:solidFill>
                  <a:srgbClr val="58595B"/>
                </a:solidFill>
              </a:rPr>
              <a:t>Retencion</a:t>
            </a:r>
            <a:endParaRPr lang="es-MX" b="1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15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3883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C31A6B-1F28-49F3-98E4-F6B2A266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6" y="923286"/>
            <a:ext cx="11265763" cy="633699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954349" y="-3107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Fulanito Viajero Costo Bajo</a:t>
            </a:r>
          </a:p>
        </p:txBody>
      </p:sp>
    </p:spTree>
    <p:extLst>
      <p:ext uri="{BB962C8B-B14F-4D97-AF65-F5344CB8AC3E}">
        <p14:creationId xmlns:p14="http://schemas.microsoft.com/office/powerpoint/2010/main" val="1545473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55956" y="-205755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¿Si no funciona?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923278" y="1062112"/>
            <a:ext cx="109372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Esto es como un portafolio de </a:t>
            </a:r>
            <a:r>
              <a:rPr lang="es-MX" sz="3000" dirty="0">
                <a:solidFill>
                  <a:schemeClr val="accent6"/>
                </a:solidFill>
              </a:rPr>
              <a:t>inversión </a:t>
            </a:r>
            <a:r>
              <a:rPr lang="es-MX" sz="3000" dirty="0">
                <a:solidFill>
                  <a:srgbClr val="58595B"/>
                </a:solidFill>
              </a:rPr>
              <a:t>aumentar el rendimiento de nuestro dinero y de nuestra retención.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chemeClr val="accent6"/>
                </a:solidFill>
              </a:rPr>
              <a:t>Cambiar </a:t>
            </a:r>
            <a:r>
              <a:rPr lang="es-MX" sz="3000" dirty="0">
                <a:solidFill>
                  <a:srgbClr val="58595B"/>
                </a:solidFill>
              </a:rPr>
              <a:t>de segmento, de demográficos, de país, de edad, de audiencia o temas en cada video. Incluso probar con palabras clave si y solo si nada de lo anterior funciona. (</a:t>
            </a:r>
            <a:r>
              <a:rPr lang="es-MX" sz="3000" dirty="0">
                <a:solidFill>
                  <a:schemeClr val="accent6"/>
                </a:solidFill>
              </a:rPr>
              <a:t>Iteraciones</a:t>
            </a:r>
            <a:r>
              <a:rPr lang="es-MX" sz="3000" dirty="0">
                <a:solidFill>
                  <a:srgbClr val="58595B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s-MX" sz="3000" dirty="0">
                <a:solidFill>
                  <a:srgbClr val="58595B"/>
                </a:solidFill>
              </a:rPr>
              <a:t>No olviden usar otras fuentes de tráfico gratis, redes, </a:t>
            </a:r>
            <a:r>
              <a:rPr lang="es-MX" sz="3000" dirty="0" err="1">
                <a:solidFill>
                  <a:srgbClr val="58595B"/>
                </a:solidFill>
              </a:rPr>
              <a:t>twitter</a:t>
            </a:r>
            <a:r>
              <a:rPr lang="es-MX" sz="3000" dirty="0">
                <a:solidFill>
                  <a:srgbClr val="58595B"/>
                </a:solidFill>
              </a:rPr>
              <a:t>, </a:t>
            </a:r>
            <a:r>
              <a:rPr lang="es-MX" sz="3000" dirty="0">
                <a:solidFill>
                  <a:schemeClr val="accent6"/>
                </a:solidFill>
              </a:rPr>
              <a:t>Facebook</a:t>
            </a:r>
            <a:r>
              <a:rPr lang="es-MX" sz="3000" dirty="0">
                <a:solidFill>
                  <a:srgbClr val="58595B"/>
                </a:solidFill>
              </a:rPr>
              <a:t>, Instagram o hacer </a:t>
            </a:r>
            <a:r>
              <a:rPr lang="es-MX" sz="3000" dirty="0">
                <a:solidFill>
                  <a:schemeClr val="accent6"/>
                </a:solidFill>
              </a:rPr>
              <a:t>colaboraciones</a:t>
            </a:r>
            <a:r>
              <a:rPr lang="es-MX" sz="3000" dirty="0">
                <a:solidFill>
                  <a:srgbClr val="58595B"/>
                </a:solidFill>
              </a:rPr>
              <a:t> con otros </a:t>
            </a:r>
            <a:r>
              <a:rPr lang="es-MX" sz="3000" dirty="0" err="1">
                <a:solidFill>
                  <a:srgbClr val="58595B"/>
                </a:solidFill>
              </a:rPr>
              <a:t>Youtubers</a:t>
            </a:r>
            <a:r>
              <a:rPr lang="es-MX" sz="3000" dirty="0">
                <a:solidFill>
                  <a:srgbClr val="58595B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s-MX" sz="3200" dirty="0">
                <a:solidFill>
                  <a:srgbClr val="58595B"/>
                </a:solidFill>
              </a:rPr>
              <a:t>Recuerden en la semana 14 del lanzamiento entre el 10 y el 12 de abril destinaremos una bolsa de </a:t>
            </a:r>
            <a:r>
              <a:rPr lang="es-MX" sz="3200" dirty="0">
                <a:solidFill>
                  <a:schemeClr val="accent6"/>
                </a:solidFill>
              </a:rPr>
              <a:t>$50,000 </a:t>
            </a:r>
            <a:r>
              <a:rPr lang="es-MX" sz="3200" dirty="0">
                <a:solidFill>
                  <a:srgbClr val="58595B"/>
                </a:solidFill>
              </a:rPr>
              <a:t>entre todos los canales. </a:t>
            </a:r>
            <a:endParaRPr lang="es-MX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62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704665" y="135608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¿Cuál es el nombre del Juego?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0A786E-BAAC-434B-B246-731718C49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182" y="1968418"/>
            <a:ext cx="7429500" cy="417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0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704665" y="135608"/>
            <a:ext cx="10782670" cy="1581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CONVERSIONES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BB90C2-2D95-455C-B8AA-3A6F7F297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34" y="1853010"/>
            <a:ext cx="7392140" cy="414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09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906912" y="0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También existen otras fuentes de tráfico (no son el salvador)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98F589-B04C-43FF-851A-0B38AE97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15" y="2601156"/>
            <a:ext cx="2530279" cy="25302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8594838-C142-4499-B38A-EF6AB0362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341" y="2601156"/>
            <a:ext cx="2530279" cy="25302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6D9DAF-56C3-4673-9D5B-F0B367F76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487" y="2485747"/>
            <a:ext cx="2751521" cy="273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60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104530" y="4191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Recomendaciones sobre campañas</a:t>
            </a:r>
          </a:p>
          <a:p>
            <a:r>
              <a:rPr lang="es-MX" b="1" dirty="0">
                <a:solidFill>
                  <a:srgbClr val="58595B"/>
                </a:solidFill>
              </a:rPr>
              <a:t>¿Qué cuidar?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F424696-CAF9-4965-BC45-EC4A2AE63857}"/>
              </a:ext>
            </a:extLst>
          </p:cNvPr>
          <p:cNvSpPr/>
          <p:nvPr/>
        </p:nvSpPr>
        <p:spPr>
          <a:xfrm>
            <a:off x="1207363" y="1637497"/>
            <a:ext cx="1009391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2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r>
              <a:rPr lang="es-MX" sz="3200" dirty="0">
                <a:solidFill>
                  <a:srgbClr val="58595B"/>
                </a:solidFill>
              </a:rPr>
              <a:t>Costo por vista:</a:t>
            </a:r>
          </a:p>
          <a:p>
            <a:r>
              <a:rPr lang="es-MX" sz="3200" dirty="0">
                <a:solidFill>
                  <a:srgbClr val="00B050"/>
                </a:solidFill>
              </a:rPr>
              <a:t>$.01 a $.05 excelente = $100 pesos 5,000 vistas mínimo</a:t>
            </a:r>
          </a:p>
          <a:p>
            <a:r>
              <a:rPr lang="es-MX" sz="3200" dirty="0">
                <a:solidFill>
                  <a:schemeClr val="accent6"/>
                </a:solidFill>
              </a:rPr>
              <a:t>$.06 a $.10 muy bien = $100 pesos 1,000 vistas mínimo</a:t>
            </a:r>
          </a:p>
          <a:p>
            <a:r>
              <a:rPr lang="es-MX" sz="3200" dirty="0">
                <a:solidFill>
                  <a:srgbClr val="00B0F0"/>
                </a:solidFill>
              </a:rPr>
              <a:t>$.11 a $.15 regular = $100 pesos  667 vistas mínimo</a:t>
            </a:r>
          </a:p>
          <a:p>
            <a:r>
              <a:rPr lang="es-MX" sz="3200" dirty="0">
                <a:solidFill>
                  <a:schemeClr val="accent4"/>
                </a:solidFill>
              </a:rPr>
              <a:t>$.16 a $ 25 promedio / mal = $100 pesos 400 vistas mínimo</a:t>
            </a:r>
          </a:p>
          <a:p>
            <a:r>
              <a:rPr lang="es-MX" sz="3200" dirty="0">
                <a:solidFill>
                  <a:srgbClr val="FF0000"/>
                </a:solidFill>
              </a:rPr>
              <a:t>$.25 o más Muy mal es muy caro = Menos de 400 vistas</a:t>
            </a:r>
          </a:p>
          <a:p>
            <a:endParaRPr lang="es-MX" sz="32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s-MX" sz="32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2DE165F-0569-42A2-A065-362C2DFB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40" y="4807999"/>
            <a:ext cx="1934592" cy="19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76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598504" y="-527521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¿Qué pasa con ellas?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377518" y="964971"/>
            <a:ext cx="10823360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endParaRPr lang="es-MX" sz="30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Hay que tener presencia en ellas 2 (¿Qué onda con otras?)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Evitan que el usuario salga de sus sitios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Generan </a:t>
            </a:r>
            <a:r>
              <a:rPr lang="es-MX" sz="2800" dirty="0">
                <a:solidFill>
                  <a:schemeClr val="accent2"/>
                </a:solidFill>
              </a:rPr>
              <a:t>bajas</a:t>
            </a:r>
            <a:r>
              <a:rPr lang="es-MX" sz="2800" dirty="0">
                <a:solidFill>
                  <a:srgbClr val="58595B"/>
                </a:solidFill>
              </a:rPr>
              <a:t> conversiones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Están diseñadas para gastar al </a:t>
            </a:r>
            <a:r>
              <a:rPr lang="es-MX" sz="2800" dirty="0">
                <a:solidFill>
                  <a:schemeClr val="accent2"/>
                </a:solidFill>
              </a:rPr>
              <a:t>anunciar</a:t>
            </a:r>
            <a:r>
              <a:rPr lang="es-MX" sz="2800" dirty="0">
                <a:solidFill>
                  <a:srgbClr val="58595B"/>
                </a:solidFill>
              </a:rPr>
              <a:t> algo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¿Quiénes ya tienen redes? Facebook es a más importante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No olviden a los grupos de Facebook les puede dar una base de </a:t>
            </a:r>
            <a:r>
              <a:rPr lang="es-MX" sz="2800" dirty="0" err="1">
                <a:solidFill>
                  <a:srgbClr val="58595B"/>
                </a:solidFill>
              </a:rPr>
              <a:t>subs</a:t>
            </a:r>
            <a:r>
              <a:rPr lang="es-MX" sz="2800" dirty="0">
                <a:solidFill>
                  <a:srgbClr val="58595B"/>
                </a:solidFill>
              </a:rPr>
              <a:t> de </a:t>
            </a:r>
            <a:r>
              <a:rPr lang="es-MX" sz="2800" dirty="0">
                <a:solidFill>
                  <a:schemeClr val="accent2"/>
                </a:solidFill>
              </a:rPr>
              <a:t>200-500 gratis. 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chemeClr val="bg2">
                    <a:lumMod val="50000"/>
                  </a:schemeClr>
                </a:solidFill>
              </a:rPr>
              <a:t>No olviden colaborar o pedir menciones: </a:t>
            </a:r>
            <a:r>
              <a:rPr lang="es-MX" sz="2800" dirty="0">
                <a:solidFill>
                  <a:schemeClr val="accent2"/>
                </a:solidFill>
              </a:rPr>
              <a:t>Medio tiempo me pasa tráfico. 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chemeClr val="bg2">
                    <a:lumMod val="50000"/>
                  </a:schemeClr>
                </a:solidFill>
              </a:rPr>
              <a:t>Funcionan a partir de su </a:t>
            </a:r>
            <a:r>
              <a:rPr lang="es-MX" sz="2800" dirty="0">
                <a:solidFill>
                  <a:schemeClr val="accent2"/>
                </a:solidFill>
              </a:rPr>
              <a:t>tamaño (Vamos a dividir esfuerzos. NO!)</a:t>
            </a: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22" y="172952"/>
            <a:ext cx="1634628" cy="163462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4D183C-A795-4B39-B3A9-F7BCCCBB5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88" y="172952"/>
            <a:ext cx="1634629" cy="16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11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641782" y="-67171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¿Qué pienso de todas las demás?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B50D737-AB74-4F11-A25A-553A18B037BB}"/>
              </a:ext>
            </a:extLst>
          </p:cNvPr>
          <p:cNvSpPr/>
          <p:nvPr/>
        </p:nvSpPr>
        <p:spPr>
          <a:xfrm>
            <a:off x="2680435" y="5313874"/>
            <a:ext cx="979502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400" b="1" dirty="0">
                <a:solidFill>
                  <a:srgbClr val="58595B"/>
                </a:solidFill>
              </a:rPr>
              <a:t>NO GENERAN CONVERSIONES A YOUTUBE!!! Ahí no están los usuarios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5E359D3-B6BA-44D8-8012-ECF89559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616" y="2337177"/>
            <a:ext cx="5172490" cy="29095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A8D97E4-DDDA-4F04-8C0F-E6922C661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0" y="2337177"/>
            <a:ext cx="1678321" cy="167832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5582430-2A86-4B99-820D-B75F23C8D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031" y="2333685"/>
            <a:ext cx="1678321" cy="16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43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742613" y="1033660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¿Qué pasa en Twitter?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4D183C-A795-4B39-B3A9-F7BCCCBB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62" y="2175982"/>
            <a:ext cx="1748956" cy="17489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D21D40-6E2D-4227-90D5-CB82CBED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079" y="3574926"/>
            <a:ext cx="2863419" cy="184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81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742613" y="1033660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¿Qué pasa en Twitter?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D6CFA5-9655-4FDE-96F8-E1417B42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96"/>
            <a:ext cx="12192000" cy="6517808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5490ACB8-D1B3-42BC-8212-2A77769BC7A6}"/>
              </a:ext>
            </a:extLst>
          </p:cNvPr>
          <p:cNvSpPr/>
          <p:nvPr/>
        </p:nvSpPr>
        <p:spPr>
          <a:xfrm rot="14114403">
            <a:off x="5237905" y="4848293"/>
            <a:ext cx="896645" cy="3753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09224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893533" y="-164069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¿Qué pasa en Twitter? Ejemplo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4D183C-A795-4B39-B3A9-F7BCCCBB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7" y="347182"/>
            <a:ext cx="1748956" cy="17489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69DC11D-527C-4D56-BB8B-CDBD53CE0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63" y="3096506"/>
            <a:ext cx="4450080" cy="1905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93DB02-E7C3-4BEF-8615-D65551D7E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997" y="2202097"/>
            <a:ext cx="4381500" cy="33909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E8237AC-D416-481D-90CF-1654902700F1}"/>
              </a:ext>
            </a:extLst>
          </p:cNvPr>
          <p:cNvSpPr txBox="1">
            <a:spLocks/>
          </p:cNvSpPr>
          <p:nvPr/>
        </p:nvSpPr>
        <p:spPr>
          <a:xfrm>
            <a:off x="632589" y="2303941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VS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72BE696-D6DC-46BE-A69C-87326FDC6B4D}"/>
              </a:ext>
            </a:extLst>
          </p:cNvPr>
          <p:cNvSpPr txBox="1">
            <a:spLocks/>
          </p:cNvSpPr>
          <p:nvPr/>
        </p:nvSpPr>
        <p:spPr>
          <a:xfrm>
            <a:off x="774577" y="4686441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¿Cuál convierte mejor?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CD55D7C7-4813-4395-9AAF-30C94CE17C93}"/>
              </a:ext>
            </a:extLst>
          </p:cNvPr>
          <p:cNvSpPr/>
          <p:nvPr/>
        </p:nvSpPr>
        <p:spPr>
          <a:xfrm rot="14114403">
            <a:off x="3169328" y="5150135"/>
            <a:ext cx="896645" cy="3753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1B8B56C3-A56F-450E-A7D6-3F57B3F56790}"/>
              </a:ext>
            </a:extLst>
          </p:cNvPr>
          <p:cNvSpPr/>
          <p:nvPr/>
        </p:nvSpPr>
        <p:spPr>
          <a:xfrm rot="13361314">
            <a:off x="9231348" y="5508075"/>
            <a:ext cx="713895" cy="42958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3325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893533" y="-164069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¿Qué pasa en Twitter? Ejemplo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4D183C-A795-4B39-B3A9-F7BCCCBB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7" y="347182"/>
            <a:ext cx="1748956" cy="174895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99859A3-C979-46A8-B086-CCAC9DCE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42" y="2439026"/>
            <a:ext cx="5711597" cy="33936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22E9ED-493D-41C7-B178-ADF947948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02" y="2574525"/>
            <a:ext cx="5569258" cy="240613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E0409F0E-A62B-40DC-A3AC-42F1410DA8C2}"/>
              </a:ext>
            </a:extLst>
          </p:cNvPr>
          <p:cNvSpPr txBox="1">
            <a:spLocks/>
          </p:cNvSpPr>
          <p:nvPr/>
        </p:nvSpPr>
        <p:spPr>
          <a:xfrm>
            <a:off x="632588" y="1975468"/>
            <a:ext cx="4330029" cy="599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600" b="1" dirty="0">
                <a:solidFill>
                  <a:srgbClr val="58595B"/>
                </a:solidFill>
              </a:rPr>
              <a:t>Conversión: </a:t>
            </a:r>
            <a:r>
              <a:rPr lang="es-MX" sz="2600" b="1" dirty="0">
                <a:solidFill>
                  <a:schemeClr val="accent2"/>
                </a:solidFill>
              </a:rPr>
              <a:t>0.11%  </a:t>
            </a:r>
            <a:r>
              <a:rPr lang="es-MX" sz="2600" b="1" dirty="0">
                <a:solidFill>
                  <a:srgbClr val="58595B"/>
                </a:solidFill>
              </a:rPr>
              <a:t>(1 de 877)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B3A0A6E-8310-4848-B140-427A7E366997}"/>
              </a:ext>
            </a:extLst>
          </p:cNvPr>
          <p:cNvSpPr txBox="1">
            <a:spLocks/>
          </p:cNvSpPr>
          <p:nvPr/>
        </p:nvSpPr>
        <p:spPr>
          <a:xfrm>
            <a:off x="6900524" y="1975467"/>
            <a:ext cx="4330029" cy="5990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600" b="1" dirty="0">
                <a:solidFill>
                  <a:srgbClr val="58595B"/>
                </a:solidFill>
              </a:rPr>
              <a:t>Conversión: </a:t>
            </a:r>
            <a:r>
              <a:rPr lang="es-MX" sz="2600" b="1" dirty="0">
                <a:solidFill>
                  <a:schemeClr val="accent6"/>
                </a:solidFill>
              </a:rPr>
              <a:t>0.37%  </a:t>
            </a:r>
            <a:r>
              <a:rPr lang="es-MX" sz="2600" b="1" dirty="0">
                <a:solidFill>
                  <a:srgbClr val="58595B"/>
                </a:solidFill>
              </a:rPr>
              <a:t>(5 de 1348)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E6B686E-FBE6-4576-AFA9-2A168749D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9426" y="4988292"/>
            <a:ext cx="1613576" cy="168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3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4972437" y="-157322"/>
            <a:ext cx="6992613" cy="2263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Ejemplo de un buen </a:t>
            </a:r>
            <a:r>
              <a:rPr lang="es-MX" b="1" dirty="0" err="1">
                <a:solidFill>
                  <a:srgbClr val="58595B"/>
                </a:solidFill>
              </a:rPr>
              <a:t>Twitt</a:t>
            </a:r>
            <a:endParaRPr lang="es-MX" b="1" dirty="0">
              <a:solidFill>
                <a:srgbClr val="58595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CA6073-C7AB-418A-B75D-8F93F2218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338" y="4363502"/>
            <a:ext cx="1613576" cy="168876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DD4F5D7-AC02-4D07-B2C1-98044E63376F}"/>
              </a:ext>
            </a:extLst>
          </p:cNvPr>
          <p:cNvSpPr txBox="1">
            <a:spLocks/>
          </p:cNvSpPr>
          <p:nvPr/>
        </p:nvSpPr>
        <p:spPr>
          <a:xfrm>
            <a:off x="5469189" y="1975466"/>
            <a:ext cx="6444645" cy="2099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600" b="1" dirty="0">
                <a:solidFill>
                  <a:srgbClr val="58595B"/>
                </a:solidFill>
              </a:rPr>
              <a:t>Conversión: </a:t>
            </a:r>
            <a:r>
              <a:rPr lang="es-MX" sz="2600" b="1" dirty="0">
                <a:solidFill>
                  <a:schemeClr val="accent6"/>
                </a:solidFill>
              </a:rPr>
              <a:t>1.07%  </a:t>
            </a:r>
            <a:r>
              <a:rPr lang="es-MX" sz="2600" b="1" dirty="0">
                <a:solidFill>
                  <a:srgbClr val="58595B"/>
                </a:solidFill>
              </a:rPr>
              <a:t>(21 de 1,971 Impresiones)</a:t>
            </a:r>
          </a:p>
          <a:p>
            <a:r>
              <a:rPr lang="es-MX" sz="2600" b="1" dirty="0">
                <a:solidFill>
                  <a:srgbClr val="58595B"/>
                </a:solidFill>
              </a:rPr>
              <a:t>Me otorgó </a:t>
            </a:r>
            <a:r>
              <a:rPr lang="es-MX" sz="2600" b="1" dirty="0">
                <a:solidFill>
                  <a:schemeClr val="accent6"/>
                </a:solidFill>
              </a:rPr>
              <a:t>21 vistas </a:t>
            </a:r>
            <a:r>
              <a:rPr lang="es-MX" sz="2600" b="1" dirty="0">
                <a:solidFill>
                  <a:srgbClr val="58595B"/>
                </a:solidFill>
              </a:rPr>
              <a:t>en </a:t>
            </a:r>
            <a:r>
              <a:rPr lang="es-MX" sz="2600" b="1" dirty="0" err="1">
                <a:solidFill>
                  <a:srgbClr val="58595B"/>
                </a:solidFill>
              </a:rPr>
              <a:t>Youtube</a:t>
            </a:r>
            <a:r>
              <a:rPr lang="es-MX" sz="2600" b="1" dirty="0">
                <a:solidFill>
                  <a:srgbClr val="58595B"/>
                </a:solidFill>
              </a:rPr>
              <a:t>, así de pobre. Pero es el casi el </a:t>
            </a:r>
            <a:r>
              <a:rPr lang="es-MX" sz="2600" b="1" dirty="0">
                <a:solidFill>
                  <a:schemeClr val="accent6"/>
                </a:solidFill>
              </a:rPr>
              <a:t>1 %</a:t>
            </a:r>
            <a:r>
              <a:rPr lang="es-MX" sz="2600" b="1" dirty="0">
                <a:solidFill>
                  <a:srgbClr val="58595B"/>
                </a:solidFill>
              </a:rPr>
              <a:t> de mis usuarios totales en Twitter 3,100 </a:t>
            </a:r>
            <a:r>
              <a:rPr lang="es-MX" sz="2600" b="1" dirty="0" err="1">
                <a:solidFill>
                  <a:srgbClr val="58595B"/>
                </a:solidFill>
              </a:rPr>
              <a:t>aprox</a:t>
            </a:r>
            <a:r>
              <a:rPr lang="es-MX" sz="2600" b="1" dirty="0">
                <a:solidFill>
                  <a:srgbClr val="58595B"/>
                </a:solidFill>
              </a:rPr>
              <a:t> en esa fecha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45A6B2-418D-484F-BF6C-4BDB5F75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2" y="3911098"/>
            <a:ext cx="5379787" cy="28493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46555A-090F-4F02-AF92-76C6FA2BF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2" y="799937"/>
            <a:ext cx="4580252" cy="34038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4D183C-A795-4B39-B3A9-F7BCCCBB5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492" y="388635"/>
            <a:ext cx="1195444" cy="119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00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78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183319" y="-359377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¿Qué pasa en Twitter?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875066" y="910939"/>
            <a:ext cx="1031693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endParaRPr lang="es-MX" sz="32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Bajas conversiones más que Facebook.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Siempre hay que hacer un llamado a la acción.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Siempre insertar imagen además de la </a:t>
            </a:r>
            <a:r>
              <a:rPr lang="es-MX" sz="2800" dirty="0" err="1">
                <a:solidFill>
                  <a:srgbClr val="58595B"/>
                </a:solidFill>
              </a:rPr>
              <a:t>Url</a:t>
            </a:r>
            <a:r>
              <a:rPr lang="es-MX" sz="2800" dirty="0">
                <a:solidFill>
                  <a:srgbClr val="58595B"/>
                </a:solidFill>
              </a:rPr>
              <a:t>, convierte mucho mejor, no solo el Link (Pasa lo mismo en Facebook)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Mas del 50% de los usuarios en Twitter no están activos en ese mismo mes.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Castiga mucho menos Twitter al salirse, esa es su gran ventaja.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Se puede crecer al principio con estrategia de </a:t>
            </a:r>
            <a:r>
              <a:rPr lang="es-MX" sz="2800" dirty="0" err="1">
                <a:solidFill>
                  <a:srgbClr val="58595B"/>
                </a:solidFill>
              </a:rPr>
              <a:t>Follow</a:t>
            </a:r>
            <a:r>
              <a:rPr lang="es-MX" sz="2800" dirty="0">
                <a:solidFill>
                  <a:srgbClr val="58595B"/>
                </a:solidFill>
              </a:rPr>
              <a:t> Back (Cada vez más penada)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Los tuits se diluyen en horas, pero rápido te montas a las olas.</a:t>
            </a:r>
            <a:endParaRPr lang="es-MX" sz="28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4D183C-A795-4B39-B3A9-F7BCCCBB5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7" y="347182"/>
            <a:ext cx="1480351" cy="148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8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725967" y="1128687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¿Qué pasa en Facebook?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18" y="2137087"/>
            <a:ext cx="1748956" cy="17489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7A1E5AA-D575-4F98-8C83-8AF647D55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64" y="3690566"/>
            <a:ext cx="3721475" cy="23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054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37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59AC187-2DAB-4DCA-84D7-3F0A62F73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17" y="37730"/>
            <a:ext cx="11182166" cy="678254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5E864A15-AE1D-44DD-BF82-DE9C9D06DC26}"/>
              </a:ext>
            </a:extLst>
          </p:cNvPr>
          <p:cNvSpPr/>
          <p:nvPr/>
        </p:nvSpPr>
        <p:spPr>
          <a:xfrm>
            <a:off x="6755907" y="6179945"/>
            <a:ext cx="896645" cy="3753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333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44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F424696-CAF9-4965-BC45-EC4A2AE63857}"/>
              </a:ext>
            </a:extLst>
          </p:cNvPr>
          <p:cNvSpPr/>
          <p:nvPr/>
        </p:nvSpPr>
        <p:spPr>
          <a:xfrm>
            <a:off x="1207363" y="1637497"/>
            <a:ext cx="1009391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58595B"/>
                </a:solidFill>
              </a:rPr>
              <a:t>2. Retención / </a:t>
            </a:r>
            <a:r>
              <a:rPr lang="es-MX" sz="3200" dirty="0" err="1">
                <a:solidFill>
                  <a:srgbClr val="58595B"/>
                </a:solidFill>
              </a:rPr>
              <a:t>Engament</a:t>
            </a:r>
            <a:r>
              <a:rPr lang="es-MX" sz="3200" dirty="0">
                <a:solidFill>
                  <a:srgbClr val="58595B"/>
                </a:solidFill>
              </a:rPr>
              <a:t> = Vistas de más de 30 segundos</a:t>
            </a:r>
          </a:p>
          <a:p>
            <a:r>
              <a:rPr lang="es-MX" sz="3200" dirty="0">
                <a:solidFill>
                  <a:srgbClr val="58595B"/>
                </a:solidFill>
              </a:rPr>
              <a:t>Buscar que sea mayor al 50%</a:t>
            </a:r>
          </a:p>
          <a:p>
            <a:r>
              <a:rPr lang="es-MX" sz="3200" dirty="0">
                <a:solidFill>
                  <a:srgbClr val="00B050"/>
                </a:solidFill>
              </a:rPr>
              <a:t>75% o más Muy Bien</a:t>
            </a:r>
          </a:p>
          <a:p>
            <a:r>
              <a:rPr lang="es-MX" sz="3200" dirty="0">
                <a:solidFill>
                  <a:schemeClr val="accent6"/>
                </a:solidFill>
              </a:rPr>
              <a:t>60% a 74% Bien</a:t>
            </a:r>
          </a:p>
          <a:p>
            <a:r>
              <a:rPr lang="es-MX" sz="3200" dirty="0">
                <a:solidFill>
                  <a:srgbClr val="00B0F0"/>
                </a:solidFill>
              </a:rPr>
              <a:t>50 a 60% Regular</a:t>
            </a:r>
          </a:p>
          <a:p>
            <a:r>
              <a:rPr lang="es-MX" sz="3200" dirty="0">
                <a:solidFill>
                  <a:schemeClr val="accent4"/>
                </a:solidFill>
              </a:rPr>
              <a:t>40% a 49% Promedio pero es bajo, puede mejorarse</a:t>
            </a:r>
          </a:p>
          <a:p>
            <a:r>
              <a:rPr lang="es-MX" sz="3200" dirty="0">
                <a:solidFill>
                  <a:srgbClr val="FF0000"/>
                </a:solidFill>
              </a:rPr>
              <a:t>Menos del 40% es una mala retención</a:t>
            </a:r>
          </a:p>
          <a:p>
            <a:endParaRPr lang="es-MX" sz="32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s-MX" sz="32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FC8269-5F3B-4025-BAFD-FB4BF7DF2338}"/>
              </a:ext>
            </a:extLst>
          </p:cNvPr>
          <p:cNvSpPr txBox="1">
            <a:spLocks/>
          </p:cNvSpPr>
          <p:nvPr/>
        </p:nvSpPr>
        <p:spPr>
          <a:xfrm>
            <a:off x="838200" y="1559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Recomendaciones sobre campañas</a:t>
            </a:r>
          </a:p>
          <a:p>
            <a:r>
              <a:rPr lang="es-MX" b="1" dirty="0">
                <a:solidFill>
                  <a:srgbClr val="58595B"/>
                </a:solidFill>
              </a:rPr>
              <a:t>¿Qué cuidar?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596012-28C2-4389-A424-166643AD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376" y="2371353"/>
            <a:ext cx="1666801" cy="16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518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902192" y="-782374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Ejemplo en Facebook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16" y="276887"/>
            <a:ext cx="1341665" cy="13416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E9A70F0-2419-4E31-9DE6-FE0D44DA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93" y="1812249"/>
            <a:ext cx="4290060" cy="493014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129FA14-9CC4-4333-8C90-861F744FA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069" y="2137002"/>
            <a:ext cx="6442500" cy="471016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47DE35D-E938-452E-8872-BFFEEC40A753}"/>
              </a:ext>
            </a:extLst>
          </p:cNvPr>
          <p:cNvSpPr txBox="1">
            <a:spLocks/>
          </p:cNvSpPr>
          <p:nvPr/>
        </p:nvSpPr>
        <p:spPr>
          <a:xfrm>
            <a:off x="4889414" y="1400448"/>
            <a:ext cx="6442500" cy="7690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600" b="1" dirty="0">
                <a:solidFill>
                  <a:srgbClr val="58595B"/>
                </a:solidFill>
              </a:rPr>
              <a:t>Conversión: </a:t>
            </a:r>
            <a:r>
              <a:rPr lang="es-MX" sz="2600" b="1" dirty="0">
                <a:solidFill>
                  <a:schemeClr val="accent2"/>
                </a:solidFill>
              </a:rPr>
              <a:t>1.82%  </a:t>
            </a:r>
            <a:r>
              <a:rPr lang="es-MX" sz="2600" b="1" dirty="0">
                <a:solidFill>
                  <a:srgbClr val="58595B"/>
                </a:solidFill>
              </a:rPr>
              <a:t>(66 de 3,618 impresiones)</a:t>
            </a:r>
          </a:p>
          <a:p>
            <a:r>
              <a:rPr lang="es-MX" sz="2600" b="1" dirty="0">
                <a:solidFill>
                  <a:srgbClr val="58595B"/>
                </a:solidFill>
              </a:rPr>
              <a:t>Es una conversión promedio “</a:t>
            </a:r>
            <a:r>
              <a:rPr lang="es-MX" sz="2600" b="1" dirty="0">
                <a:solidFill>
                  <a:schemeClr val="accent2"/>
                </a:solidFill>
              </a:rPr>
              <a:t>x</a:t>
            </a:r>
            <a:r>
              <a:rPr lang="es-MX" sz="2600" b="1" dirty="0">
                <a:solidFill>
                  <a:srgbClr val="58595B"/>
                </a:solidFill>
              </a:rPr>
              <a:t>”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D2A07E0-BF12-4B44-B60E-737215E56BD2}"/>
              </a:ext>
            </a:extLst>
          </p:cNvPr>
          <p:cNvSpPr/>
          <p:nvPr/>
        </p:nvSpPr>
        <p:spPr>
          <a:xfrm rot="14114403">
            <a:off x="1132165" y="5758777"/>
            <a:ext cx="896645" cy="3753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3753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143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409330" y="-275773"/>
            <a:ext cx="10782670" cy="1555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Ejemplo </a:t>
            </a:r>
            <a:r>
              <a:rPr lang="es-MX" b="1" dirty="0" err="1">
                <a:solidFill>
                  <a:srgbClr val="58595B"/>
                </a:solidFill>
              </a:rPr>
              <a:t>Rockstar</a:t>
            </a:r>
            <a:r>
              <a:rPr lang="es-MX" b="1" dirty="0">
                <a:solidFill>
                  <a:srgbClr val="58595B"/>
                </a:solidFill>
              </a:rPr>
              <a:t> en Facebook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10" y="169260"/>
            <a:ext cx="1189277" cy="118927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FD2F600F-0B1A-4B98-BD10-D3BB6879D413}"/>
              </a:ext>
            </a:extLst>
          </p:cNvPr>
          <p:cNvSpPr txBox="1">
            <a:spLocks/>
          </p:cNvSpPr>
          <p:nvPr/>
        </p:nvSpPr>
        <p:spPr>
          <a:xfrm>
            <a:off x="7270810" y="2659958"/>
            <a:ext cx="4660777" cy="30306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600" b="1" dirty="0">
                <a:solidFill>
                  <a:srgbClr val="58595B"/>
                </a:solidFill>
              </a:rPr>
              <a:t>Conversión:</a:t>
            </a:r>
            <a:r>
              <a:rPr lang="es-MX" sz="2600" b="1" dirty="0">
                <a:solidFill>
                  <a:schemeClr val="accent6"/>
                </a:solidFill>
              </a:rPr>
              <a:t> 3.80%  </a:t>
            </a:r>
          </a:p>
          <a:p>
            <a:r>
              <a:rPr lang="es-MX" sz="2600" b="1" dirty="0">
                <a:solidFill>
                  <a:srgbClr val="58595B"/>
                </a:solidFill>
              </a:rPr>
              <a:t>(181 de 4,764 impresiones)</a:t>
            </a:r>
          </a:p>
          <a:p>
            <a:endParaRPr lang="es-MX" sz="2600" b="1" dirty="0">
              <a:solidFill>
                <a:srgbClr val="58595B"/>
              </a:solidFill>
            </a:endParaRPr>
          </a:p>
          <a:p>
            <a:r>
              <a:rPr lang="es-MX" sz="2600" b="1" dirty="0">
                <a:solidFill>
                  <a:srgbClr val="58595B"/>
                </a:solidFill>
              </a:rPr>
              <a:t>Es una conversión bastante alta</a:t>
            </a:r>
          </a:p>
          <a:p>
            <a:r>
              <a:rPr lang="es-MX" sz="2600" b="1" dirty="0">
                <a:solidFill>
                  <a:srgbClr val="58595B"/>
                </a:solidFill>
              </a:rPr>
              <a:t>Incluso pueden ser hasta del 6% en cosas demasiado épicas</a:t>
            </a:r>
          </a:p>
          <a:p>
            <a:endParaRPr lang="es-MX" sz="2600" b="1" dirty="0">
              <a:solidFill>
                <a:srgbClr val="58595B"/>
              </a:solidFill>
            </a:endParaRPr>
          </a:p>
          <a:p>
            <a:r>
              <a:rPr lang="es-MX" sz="2600" b="1" dirty="0">
                <a:solidFill>
                  <a:srgbClr val="58595B"/>
                </a:solidFill>
              </a:rPr>
              <a:t>Fue 2 puntos porcentuales más alta que el ejemplo anterior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7D4D2B-ADC8-4BE0-8AA8-ABF206979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2" y="1400448"/>
            <a:ext cx="7162109" cy="540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9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409330" y="-647604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¿Qué pasa en Facebook?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686017" y="1181037"/>
            <a:ext cx="10459375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28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Ni si quiera uso </a:t>
            </a:r>
            <a:r>
              <a:rPr lang="es-MX" sz="2800" dirty="0" err="1">
                <a:solidFill>
                  <a:srgbClr val="58595B"/>
                </a:solidFill>
              </a:rPr>
              <a:t>Url</a:t>
            </a:r>
            <a:r>
              <a:rPr lang="es-MX" sz="2800" dirty="0">
                <a:solidFill>
                  <a:srgbClr val="58595B"/>
                </a:solidFill>
              </a:rPr>
              <a:t> sin imágenes en una publicación por que me castiga el doble o triple. (Siempre poner llamado a la acción)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Debes de ser gigante para que funcione, sin embargo llegas a un 10% de tus fans totales 22,000 fans promedio de 2,200 de alcance y de ahí una conversión del 1 al 4% (Si lo haces bien)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He llegado a un máximo de 1,000 vistas en Facebook, en una publicación </a:t>
            </a:r>
            <a:r>
              <a:rPr lang="es-MX" sz="2800" dirty="0" err="1">
                <a:solidFill>
                  <a:srgbClr val="58595B"/>
                </a:solidFill>
              </a:rPr>
              <a:t>rockstar</a:t>
            </a:r>
            <a:r>
              <a:rPr lang="es-MX" sz="2800" dirty="0">
                <a:solidFill>
                  <a:srgbClr val="58595B"/>
                </a:solidFill>
              </a:rPr>
              <a:t> y compartiendo en 30 grupos de SW, (no es nada para lo que te puede generar </a:t>
            </a:r>
            <a:r>
              <a:rPr lang="es-MX" sz="2800" dirty="0" err="1">
                <a:solidFill>
                  <a:srgbClr val="58595B"/>
                </a:solidFill>
              </a:rPr>
              <a:t>Youtube</a:t>
            </a:r>
            <a:r>
              <a:rPr lang="es-MX" sz="2800" dirty="0">
                <a:solidFill>
                  <a:srgbClr val="58595B"/>
                </a:solidFill>
              </a:rPr>
              <a:t> Orgánico o </a:t>
            </a:r>
            <a:r>
              <a:rPr lang="es-MX" sz="2800" dirty="0" err="1">
                <a:solidFill>
                  <a:srgbClr val="58595B"/>
                </a:solidFill>
              </a:rPr>
              <a:t>Adwords</a:t>
            </a:r>
            <a:r>
              <a:rPr lang="es-MX" sz="2800" dirty="0">
                <a:solidFill>
                  <a:srgbClr val="58595B"/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Facebook siempre evitará que dejen los usuarios el sito. 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Hay mucha más masa de usuarios que en Twitter y las conversiones son más altas</a:t>
            </a:r>
            <a:endParaRPr lang="es-MX" sz="28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2" y="159770"/>
            <a:ext cx="1394931" cy="13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73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602951" y="-666390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Variante: Encuesta en Facebook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9" y="217438"/>
            <a:ext cx="1263430" cy="12634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A36F23-BF4E-428D-B65B-39953F998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83" y="1559102"/>
            <a:ext cx="4058231" cy="515538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295763-8C0C-4B7F-BF4C-3A6AC3A3124C}"/>
              </a:ext>
            </a:extLst>
          </p:cNvPr>
          <p:cNvSpPr/>
          <p:nvPr/>
        </p:nvSpPr>
        <p:spPr>
          <a:xfrm>
            <a:off x="4536490" y="1129566"/>
            <a:ext cx="69867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2400" dirty="0">
              <a:solidFill>
                <a:srgbClr val="58595B"/>
              </a:solidFill>
            </a:endParaRPr>
          </a:p>
          <a:p>
            <a:r>
              <a:rPr lang="es-MX" sz="2400" dirty="0">
                <a:solidFill>
                  <a:srgbClr val="58595B"/>
                </a:solidFill>
              </a:rPr>
              <a:t>Ganador con 227 </a:t>
            </a:r>
            <a:r>
              <a:rPr lang="es-MX" sz="2400" dirty="0" err="1">
                <a:solidFill>
                  <a:srgbClr val="58595B"/>
                </a:solidFill>
              </a:rPr>
              <a:t>Likes</a:t>
            </a:r>
            <a:r>
              <a:rPr lang="es-MX" sz="2400" dirty="0">
                <a:solidFill>
                  <a:srgbClr val="58595B"/>
                </a:solidFill>
              </a:rPr>
              <a:t>. (41%) </a:t>
            </a:r>
          </a:p>
          <a:p>
            <a:r>
              <a:rPr lang="es-MX" sz="2400" dirty="0">
                <a:solidFill>
                  <a:srgbClr val="58595B"/>
                </a:solidFill>
              </a:rPr>
              <a:t>Las últimas Palabras de </a:t>
            </a:r>
            <a:r>
              <a:rPr lang="es-MX" sz="2400" dirty="0" err="1">
                <a:solidFill>
                  <a:srgbClr val="58595B"/>
                </a:solidFill>
              </a:rPr>
              <a:t>Bail</a:t>
            </a:r>
            <a:r>
              <a:rPr lang="es-MX" sz="2400" dirty="0">
                <a:solidFill>
                  <a:srgbClr val="58595B"/>
                </a:solidFill>
              </a:rPr>
              <a:t> </a:t>
            </a:r>
            <a:r>
              <a:rPr lang="es-MX" sz="2400" dirty="0" err="1">
                <a:solidFill>
                  <a:srgbClr val="58595B"/>
                </a:solidFill>
              </a:rPr>
              <a:t>Organa</a:t>
            </a:r>
            <a:r>
              <a:rPr lang="es-MX" sz="2400" dirty="0">
                <a:solidFill>
                  <a:srgbClr val="58595B"/>
                </a:solidFill>
              </a:rPr>
              <a:t> a su Hija </a:t>
            </a:r>
            <a:r>
              <a:rPr lang="es-MX" sz="2400" dirty="0" err="1">
                <a:solidFill>
                  <a:srgbClr val="58595B"/>
                </a:solidFill>
              </a:rPr>
              <a:t>Leia</a:t>
            </a:r>
            <a:r>
              <a:rPr lang="es-MX" sz="2400" dirty="0">
                <a:solidFill>
                  <a:srgbClr val="58595B"/>
                </a:solidFill>
              </a:rPr>
              <a:t> </a:t>
            </a:r>
            <a:r>
              <a:rPr lang="es-MX" sz="2400" dirty="0" err="1">
                <a:solidFill>
                  <a:srgbClr val="58595B"/>
                </a:solidFill>
              </a:rPr>
              <a:t>Organa</a:t>
            </a:r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r>
              <a:rPr lang="es-MX" sz="2400" dirty="0">
                <a:solidFill>
                  <a:srgbClr val="58595B"/>
                </a:solidFill>
              </a:rPr>
              <a:t>Evalué un titulo posible del video previamente.</a:t>
            </a:r>
          </a:p>
          <a:p>
            <a:r>
              <a:rPr lang="es-MX" sz="2400" dirty="0">
                <a:solidFill>
                  <a:srgbClr val="58595B"/>
                </a:solidFill>
              </a:rPr>
              <a:t>¿Cómo creen que le fue en </a:t>
            </a:r>
            <a:r>
              <a:rPr lang="es-MX" sz="2400" dirty="0" err="1">
                <a:solidFill>
                  <a:srgbClr val="58595B"/>
                </a:solidFill>
              </a:rPr>
              <a:t>Youtube</a:t>
            </a:r>
            <a:r>
              <a:rPr lang="es-MX" sz="2400" dirty="0">
                <a:solidFill>
                  <a:srgbClr val="58595B"/>
                </a:solidFill>
              </a:rPr>
              <a:t>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091F5E2-6DB0-4170-AC2F-EAF46C176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559" y="2716567"/>
            <a:ext cx="4058231" cy="22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50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602951" y="-666390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Variante: Encuesta en Facebook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9" y="217438"/>
            <a:ext cx="1263430" cy="126343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A36F23-BF4E-428D-B65B-39953F998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83" y="1559102"/>
            <a:ext cx="4058231" cy="515538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295763-8C0C-4B7F-BF4C-3A6AC3A3124C}"/>
              </a:ext>
            </a:extLst>
          </p:cNvPr>
          <p:cNvSpPr/>
          <p:nvPr/>
        </p:nvSpPr>
        <p:spPr>
          <a:xfrm>
            <a:off x="4536490" y="1129566"/>
            <a:ext cx="727968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2400" dirty="0">
              <a:solidFill>
                <a:srgbClr val="58595B"/>
              </a:solidFill>
            </a:endParaRPr>
          </a:p>
          <a:p>
            <a:r>
              <a:rPr lang="es-MX" sz="2400" dirty="0">
                <a:solidFill>
                  <a:srgbClr val="58595B"/>
                </a:solidFill>
              </a:rPr>
              <a:t>El segundo Lugar tuvo más vistas que el primero.</a:t>
            </a: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r>
              <a:rPr lang="es-MX" sz="2400" dirty="0">
                <a:solidFill>
                  <a:srgbClr val="58595B"/>
                </a:solidFill>
              </a:rPr>
              <a:t>El de </a:t>
            </a:r>
            <a:r>
              <a:rPr lang="es-MX" sz="2400" dirty="0" err="1">
                <a:solidFill>
                  <a:srgbClr val="58595B"/>
                </a:solidFill>
              </a:rPr>
              <a:t>Leia</a:t>
            </a:r>
            <a:r>
              <a:rPr lang="es-MX" sz="2400" dirty="0">
                <a:solidFill>
                  <a:srgbClr val="58595B"/>
                </a:solidFill>
              </a:rPr>
              <a:t> no alcanzó las 30 mil. Es un “mal” video. </a:t>
            </a:r>
          </a:p>
          <a:p>
            <a:r>
              <a:rPr lang="es-MX" sz="2400" dirty="0">
                <a:solidFill>
                  <a:srgbClr val="58595B"/>
                </a:solidFill>
              </a:rPr>
              <a:t>El de Thrawn se hizo un video “promedio”</a:t>
            </a:r>
          </a:p>
          <a:p>
            <a:r>
              <a:rPr lang="es-MX" sz="2400" dirty="0">
                <a:solidFill>
                  <a:srgbClr val="58595B"/>
                </a:solidFill>
              </a:rPr>
              <a:t>Ninguno de los dos es verdaderamente un video “</a:t>
            </a:r>
            <a:r>
              <a:rPr lang="es-MX" sz="2400" dirty="0" err="1">
                <a:solidFill>
                  <a:srgbClr val="58595B"/>
                </a:solidFill>
              </a:rPr>
              <a:t>rockstar</a:t>
            </a:r>
            <a:r>
              <a:rPr lang="es-MX" sz="2400" dirty="0">
                <a:solidFill>
                  <a:srgbClr val="58595B"/>
                </a:solidFill>
              </a:rPr>
              <a:t>” que llegue a las 50 mil vistas en dos semanas.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FFF2F1-5D6F-4412-8D9C-F95988FCE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417" y="1898880"/>
            <a:ext cx="5113020" cy="284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457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602951" y="-666390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Encuestas en Resumen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11" y="497851"/>
            <a:ext cx="1263430" cy="126343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F295763-8C0C-4B7F-BF4C-3A6AC3A3124C}"/>
              </a:ext>
            </a:extLst>
          </p:cNvPr>
          <p:cNvSpPr/>
          <p:nvPr/>
        </p:nvSpPr>
        <p:spPr>
          <a:xfrm>
            <a:off x="1700607" y="1370267"/>
            <a:ext cx="99202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s-MX" sz="3200" dirty="0">
              <a:solidFill>
                <a:srgbClr val="58595B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s-MX" sz="3200" dirty="0">
                <a:solidFill>
                  <a:srgbClr val="58595B"/>
                </a:solidFill>
              </a:rPr>
              <a:t>No son garantía pero ayuda a disminuir el riesgo que un video sea pésimo, podría haber sido de 10 mil o 15 mil.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3200" dirty="0">
                <a:solidFill>
                  <a:srgbClr val="58595B"/>
                </a:solidFill>
              </a:rPr>
              <a:t>No necesariamente te dicen que un video va a ser </a:t>
            </a:r>
            <a:r>
              <a:rPr lang="es-MX" sz="3200" dirty="0" err="1">
                <a:solidFill>
                  <a:srgbClr val="58595B"/>
                </a:solidFill>
              </a:rPr>
              <a:t>rockstar</a:t>
            </a:r>
            <a:r>
              <a:rPr lang="es-MX" sz="3200" dirty="0">
                <a:solidFill>
                  <a:srgbClr val="58595B"/>
                </a:solidFill>
              </a:rPr>
              <a:t>, por que el segundo o el tercer lugar si la diferencia no es mucha pueden ser mejores en </a:t>
            </a:r>
            <a:r>
              <a:rPr lang="es-MX" sz="3200" dirty="0" err="1">
                <a:solidFill>
                  <a:srgbClr val="58595B"/>
                </a:solidFill>
              </a:rPr>
              <a:t>Youtube</a:t>
            </a:r>
            <a:r>
              <a:rPr lang="es-MX" sz="3200" dirty="0">
                <a:solidFill>
                  <a:srgbClr val="58595B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s-MX" sz="3200" dirty="0">
                <a:solidFill>
                  <a:srgbClr val="58595B"/>
                </a:solidFill>
              </a:rPr>
              <a:t>Puedes usar la barra de comunidad de </a:t>
            </a:r>
            <a:r>
              <a:rPr lang="es-MX" sz="3200" dirty="0" err="1">
                <a:solidFill>
                  <a:srgbClr val="58595B"/>
                </a:solidFill>
              </a:rPr>
              <a:t>Youtube</a:t>
            </a:r>
            <a:r>
              <a:rPr lang="es-MX" sz="3200" dirty="0">
                <a:solidFill>
                  <a:srgbClr val="58595B"/>
                </a:solidFill>
              </a:rPr>
              <a:t>, si tienes más de 10,000 suscriptores.</a:t>
            </a:r>
            <a:endParaRPr lang="es-MX" sz="2400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903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82589" y="226874"/>
            <a:ext cx="10782670" cy="201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La forma más sencilla de construir redes es con: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349610" y="2694378"/>
            <a:ext cx="106813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endParaRPr lang="es-MX" sz="3200" dirty="0">
              <a:solidFill>
                <a:srgbClr val="58595B"/>
              </a:solidFill>
            </a:endParaRPr>
          </a:p>
          <a:p>
            <a:endParaRPr lang="es-MX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00" y="1505681"/>
            <a:ext cx="1222160" cy="1222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482FE8-4489-4835-B1BA-4EF3EFADB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532" y="1442542"/>
            <a:ext cx="1222161" cy="12221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5D0D252-5658-48C5-B9C7-9BEB48BC3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13" y="2978019"/>
            <a:ext cx="2302177" cy="23021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6698FAA-C0ED-4C0F-958E-46C735954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3965" y="2727841"/>
            <a:ext cx="4331008" cy="32482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667DAF6-A3C9-4311-9627-F2F35E9D0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835" y="3052188"/>
            <a:ext cx="4371092" cy="291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37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82589" y="226874"/>
            <a:ext cx="10782670" cy="12788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Consejo rápido para tener </a:t>
            </a:r>
            <a:r>
              <a:rPr lang="es-MX" b="1" dirty="0" err="1">
                <a:solidFill>
                  <a:srgbClr val="58595B"/>
                </a:solidFill>
              </a:rPr>
              <a:t>likes</a:t>
            </a:r>
            <a:r>
              <a:rPr lang="es-MX" b="1" dirty="0">
                <a:solidFill>
                  <a:srgbClr val="58595B"/>
                </a:solidFill>
              </a:rPr>
              <a:t> </a:t>
            </a:r>
            <a:r>
              <a:rPr lang="es-MX" b="1" dirty="0">
                <a:solidFill>
                  <a:schemeClr val="accent6"/>
                </a:solidFill>
              </a:rPr>
              <a:t>GRATIS</a:t>
            </a:r>
            <a:r>
              <a:rPr lang="es-MX" b="1" dirty="0">
                <a:solidFill>
                  <a:srgbClr val="58595B"/>
                </a:solidFill>
              </a:rPr>
              <a:t> en Facebook a través de MEMES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349610" y="2694378"/>
            <a:ext cx="106813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3000" dirty="0">
              <a:solidFill>
                <a:srgbClr val="58595B"/>
              </a:solidFill>
            </a:endParaRPr>
          </a:p>
          <a:p>
            <a:endParaRPr lang="es-MX" sz="3200" dirty="0">
              <a:solidFill>
                <a:srgbClr val="58595B"/>
              </a:solidFill>
            </a:endParaRPr>
          </a:p>
          <a:p>
            <a:endParaRPr lang="es-MX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F06AB9E-AAB3-43EB-A17E-3AB179DF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7" y="1358283"/>
            <a:ext cx="3871899" cy="5340312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54AF5CC1-262C-475A-B91A-8D36BB20886A}"/>
              </a:ext>
            </a:extLst>
          </p:cNvPr>
          <p:cNvSpPr/>
          <p:nvPr/>
        </p:nvSpPr>
        <p:spPr>
          <a:xfrm rot="9020861">
            <a:off x="999000" y="6126062"/>
            <a:ext cx="896645" cy="3753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53784FC-0E62-4DD6-B979-44795100B066}"/>
              </a:ext>
            </a:extLst>
          </p:cNvPr>
          <p:cNvSpPr/>
          <p:nvPr/>
        </p:nvSpPr>
        <p:spPr>
          <a:xfrm>
            <a:off x="4530189" y="3767440"/>
            <a:ext cx="1902870" cy="84543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accent6"/>
              </a:solidFill>
              <a:highlight>
                <a:srgbClr val="FFFF00"/>
              </a:highlight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F55580C-629A-48E9-97C3-D9041AB2A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34" y="1732555"/>
            <a:ext cx="3344847" cy="373676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63D7FD96-1CD1-47C8-A8E3-EC37AC19153C}"/>
              </a:ext>
            </a:extLst>
          </p:cNvPr>
          <p:cNvSpPr txBox="1">
            <a:spLocks/>
          </p:cNvSpPr>
          <p:nvPr/>
        </p:nvSpPr>
        <p:spPr>
          <a:xfrm>
            <a:off x="4513060" y="5428748"/>
            <a:ext cx="7483876" cy="12292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b="1" dirty="0">
                <a:solidFill>
                  <a:srgbClr val="58595B"/>
                </a:solidFill>
              </a:rPr>
              <a:t>Invitar a todos manualmente en cada publicación, nunca más de </a:t>
            </a:r>
            <a:r>
              <a:rPr lang="es-MX" sz="2400" b="1" dirty="0">
                <a:solidFill>
                  <a:srgbClr val="FF0000"/>
                </a:solidFill>
              </a:rPr>
              <a:t>200</a:t>
            </a:r>
            <a:r>
              <a:rPr lang="es-MX" sz="2400" b="1" dirty="0">
                <a:solidFill>
                  <a:srgbClr val="58595B"/>
                </a:solidFill>
              </a:rPr>
              <a:t> invitaciones por hora y no más de </a:t>
            </a:r>
            <a:r>
              <a:rPr lang="es-MX" sz="2400" b="1" dirty="0">
                <a:solidFill>
                  <a:srgbClr val="FF0000"/>
                </a:solidFill>
              </a:rPr>
              <a:t>400</a:t>
            </a:r>
            <a:r>
              <a:rPr lang="es-MX" sz="2400" b="1" dirty="0">
                <a:solidFill>
                  <a:srgbClr val="58595B"/>
                </a:solidFill>
              </a:rPr>
              <a:t> por día.</a:t>
            </a:r>
          </a:p>
          <a:p>
            <a:r>
              <a:rPr lang="es-MX" sz="2400" b="1" dirty="0">
                <a:solidFill>
                  <a:srgbClr val="58595B"/>
                </a:solidFill>
              </a:rPr>
              <a:t>Genera una conversión de entre </a:t>
            </a:r>
            <a:r>
              <a:rPr lang="es-MX" sz="2400" b="1" dirty="0">
                <a:solidFill>
                  <a:schemeClr val="accent2"/>
                </a:solidFill>
              </a:rPr>
              <a:t>20%</a:t>
            </a:r>
            <a:r>
              <a:rPr lang="es-MX" sz="2400" b="1" dirty="0">
                <a:solidFill>
                  <a:srgbClr val="58595B"/>
                </a:solidFill>
              </a:rPr>
              <a:t> a </a:t>
            </a:r>
            <a:r>
              <a:rPr lang="es-MX" sz="2400" b="1" dirty="0">
                <a:solidFill>
                  <a:schemeClr val="accent6"/>
                </a:solidFill>
              </a:rPr>
              <a:t>30%</a:t>
            </a:r>
            <a:r>
              <a:rPr lang="es-MX" sz="2400" b="1" dirty="0">
                <a:solidFill>
                  <a:srgbClr val="58595B"/>
                </a:solidFill>
              </a:rPr>
              <a:t> de </a:t>
            </a:r>
            <a:r>
              <a:rPr lang="es-MX" sz="2400" b="1" dirty="0" err="1">
                <a:solidFill>
                  <a:srgbClr val="58595B"/>
                </a:solidFill>
              </a:rPr>
              <a:t>likes</a:t>
            </a:r>
            <a:r>
              <a:rPr lang="es-MX" sz="2400" b="1" dirty="0">
                <a:solidFill>
                  <a:srgbClr val="58595B"/>
                </a:solidFill>
              </a:rPr>
              <a:t> en la página </a:t>
            </a:r>
          </a:p>
        </p:txBody>
      </p:sp>
    </p:spTree>
    <p:extLst>
      <p:ext uri="{BB962C8B-B14F-4D97-AF65-F5344CB8AC3E}">
        <p14:creationId xmlns:p14="http://schemas.microsoft.com/office/powerpoint/2010/main" val="251769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510683" y="356068"/>
            <a:ext cx="8572129" cy="1886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¿Por qué es mejor </a:t>
            </a:r>
          </a:p>
          <a:p>
            <a:r>
              <a:rPr lang="es-MX" b="1" dirty="0" err="1">
                <a:solidFill>
                  <a:srgbClr val="58595B"/>
                </a:solidFill>
              </a:rPr>
              <a:t>Adwords</a:t>
            </a:r>
            <a:r>
              <a:rPr lang="es-MX" b="1" dirty="0">
                <a:solidFill>
                  <a:srgbClr val="58595B"/>
                </a:solidFill>
              </a:rPr>
              <a:t> en </a:t>
            </a:r>
            <a:r>
              <a:rPr lang="es-MX" b="1" dirty="0" err="1">
                <a:solidFill>
                  <a:srgbClr val="58595B"/>
                </a:solidFill>
              </a:rPr>
              <a:t>Youtube</a:t>
            </a:r>
            <a:r>
              <a:rPr lang="es-MX" b="1" dirty="0">
                <a:solidFill>
                  <a:srgbClr val="58595B"/>
                </a:solidFill>
              </a:rPr>
              <a:t>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430784" y="1445085"/>
            <a:ext cx="10681317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2800" dirty="0">
              <a:solidFill>
                <a:srgbClr val="58595B"/>
              </a:solidFill>
            </a:endParaRPr>
          </a:p>
          <a:p>
            <a:endParaRPr lang="es-MX" sz="28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Generar fuentes orgánicas en redes demora mucho tiempo, es una estrategia a largo plazo, que puede funcionarles.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Con poco dinero se puede hacer mucho y obtener usuarios de calidad.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En el corto plazo </a:t>
            </a:r>
            <a:r>
              <a:rPr lang="es-MX" sz="2800" dirty="0" err="1">
                <a:solidFill>
                  <a:srgbClr val="58595B"/>
                </a:solidFill>
              </a:rPr>
              <a:t>Adwords</a:t>
            </a:r>
            <a:r>
              <a:rPr lang="es-MX" sz="2800" dirty="0">
                <a:solidFill>
                  <a:srgbClr val="58595B"/>
                </a:solidFill>
              </a:rPr>
              <a:t> es inmediato por formar parte de la misma red que </a:t>
            </a:r>
            <a:r>
              <a:rPr lang="es-MX" sz="2800" dirty="0" err="1">
                <a:solidFill>
                  <a:srgbClr val="58595B"/>
                </a:solidFill>
              </a:rPr>
              <a:t>Youtube</a:t>
            </a:r>
            <a:r>
              <a:rPr lang="es-MX" sz="2800" dirty="0">
                <a:solidFill>
                  <a:srgbClr val="58595B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El usuario está dentro de </a:t>
            </a:r>
            <a:r>
              <a:rPr lang="es-MX" sz="2800" dirty="0" err="1">
                <a:solidFill>
                  <a:srgbClr val="58595B"/>
                </a:solidFill>
              </a:rPr>
              <a:t>Youtube</a:t>
            </a:r>
            <a:r>
              <a:rPr lang="es-MX" sz="2800" dirty="0">
                <a:solidFill>
                  <a:srgbClr val="58595B"/>
                </a:solidFill>
              </a:rPr>
              <a:t> y se queda en </a:t>
            </a:r>
            <a:r>
              <a:rPr lang="es-MX" sz="2800" dirty="0" err="1">
                <a:solidFill>
                  <a:srgbClr val="58595B"/>
                </a:solidFill>
              </a:rPr>
              <a:t>Youtube</a:t>
            </a:r>
            <a:r>
              <a:rPr lang="es-MX" sz="2800" dirty="0">
                <a:solidFill>
                  <a:srgbClr val="58595B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s-MX" sz="2800" dirty="0">
                <a:solidFill>
                  <a:srgbClr val="58595B"/>
                </a:solidFill>
              </a:rPr>
              <a:t>Es difícil obligar al usuario a salir a otra sitio o red, por eso la conversiones finales en compras son bajas entre 7% al 0.5%</a:t>
            </a: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415" y="954937"/>
            <a:ext cx="980296" cy="9802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4D183C-A795-4B39-B3A9-F7BCCCBB5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019" y="1037553"/>
            <a:ext cx="975118" cy="9751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0A626E-D041-450A-963E-A1B4015C2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95" y="710374"/>
            <a:ext cx="1465341" cy="146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0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510683" y="356068"/>
            <a:ext cx="8572129" cy="1295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No pueden dejar de leer: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1104158" y="838592"/>
            <a:ext cx="1068131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2800" dirty="0">
              <a:solidFill>
                <a:srgbClr val="58595B"/>
              </a:solidFill>
            </a:endParaRPr>
          </a:p>
          <a:p>
            <a:endParaRPr lang="es-MX" sz="3200" dirty="0">
              <a:solidFill>
                <a:srgbClr val="58595B"/>
              </a:solidFill>
            </a:endParaRPr>
          </a:p>
          <a:p>
            <a:r>
              <a:rPr lang="en-US" sz="3200" b="1" dirty="0">
                <a:solidFill>
                  <a:schemeClr val="accent6"/>
                </a:solidFill>
              </a:rPr>
              <a:t>Facebook vs </a:t>
            </a:r>
            <a:r>
              <a:rPr lang="en-US" sz="3200" b="1" dirty="0" err="1">
                <a:solidFill>
                  <a:schemeClr val="accent6"/>
                </a:solidFill>
              </a:rPr>
              <a:t>Youtube</a:t>
            </a:r>
            <a:r>
              <a:rPr lang="en-US" sz="3200" b="1" dirty="0">
                <a:solidFill>
                  <a:schemeClr val="accent6"/>
                </a:solidFill>
              </a:rPr>
              <a:t>: Which Side of the Video Battle Should You Join? </a:t>
            </a:r>
          </a:p>
          <a:p>
            <a:r>
              <a:rPr lang="es-MX" sz="3200" dirty="0">
                <a:solidFill>
                  <a:srgbClr val="58595B"/>
                </a:solidFill>
                <a:hlinkClick r:id="rId3"/>
              </a:rPr>
              <a:t>https://moz.com/blog/facebook-vs-youtube</a:t>
            </a:r>
            <a:endParaRPr lang="es-MX" sz="3200" dirty="0">
              <a:solidFill>
                <a:srgbClr val="58595B"/>
              </a:solidFill>
            </a:endParaRPr>
          </a:p>
          <a:p>
            <a:endParaRPr lang="es-MX" sz="3200" dirty="0">
              <a:solidFill>
                <a:srgbClr val="58595B"/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According to 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hlinkClick r:id="rId4"/>
              </a:rPr>
              <a:t>Cisco Forecast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video will represent 69% of all consumer-based Internet traffic by 2017; this is expected to rise to 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80%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by 2019.</a:t>
            </a:r>
            <a:endParaRPr lang="es-MX" sz="32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907" y="4613822"/>
            <a:ext cx="1607905" cy="16079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0A626E-D041-450A-963E-A1B4015C2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323" y="4613822"/>
            <a:ext cx="1795510" cy="17955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BA902C-8321-4494-AE15-AF968564C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761" y="4645004"/>
            <a:ext cx="1607906" cy="160790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EA3E03D-4254-473C-9D77-350630F1FB9F}"/>
              </a:ext>
            </a:extLst>
          </p:cNvPr>
          <p:cNvSpPr/>
          <p:nvPr/>
        </p:nvSpPr>
        <p:spPr>
          <a:xfrm>
            <a:off x="6852458" y="5003745"/>
            <a:ext cx="32448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6000" dirty="0">
                <a:solidFill>
                  <a:srgbClr val="58595B"/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06881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44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F424696-CAF9-4965-BC45-EC4A2AE63857}"/>
              </a:ext>
            </a:extLst>
          </p:cNvPr>
          <p:cNvSpPr/>
          <p:nvPr/>
        </p:nvSpPr>
        <p:spPr>
          <a:xfrm>
            <a:off x="1171852" y="1357242"/>
            <a:ext cx="10706470" cy="7078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58595B"/>
                </a:solidFill>
              </a:rPr>
              <a:t>3.  ¿Hasta cuando usarla? Recomendable hasta cruzar una línea de </a:t>
            </a:r>
            <a:r>
              <a:rPr lang="es-MX" sz="2800" dirty="0">
                <a:solidFill>
                  <a:schemeClr val="accent2"/>
                </a:solidFill>
              </a:rPr>
              <a:t>5 mil </a:t>
            </a:r>
            <a:r>
              <a:rPr lang="es-MX" sz="2800" dirty="0">
                <a:solidFill>
                  <a:srgbClr val="58595B"/>
                </a:solidFill>
              </a:rPr>
              <a:t>suscriptores ó que tus vistas promedio se estabilicen entre un </a:t>
            </a:r>
            <a:r>
              <a:rPr lang="es-MX" sz="2800" dirty="0">
                <a:solidFill>
                  <a:schemeClr val="accent2"/>
                </a:solidFill>
              </a:rPr>
              <a:t>80%</a:t>
            </a:r>
            <a:r>
              <a:rPr lang="es-MX" sz="2800" dirty="0">
                <a:solidFill>
                  <a:srgbClr val="58595B"/>
                </a:solidFill>
              </a:rPr>
              <a:t> de tus </a:t>
            </a:r>
            <a:r>
              <a:rPr lang="es-MX" sz="2800" dirty="0" err="1">
                <a:solidFill>
                  <a:srgbClr val="58595B"/>
                </a:solidFill>
              </a:rPr>
              <a:t>subs</a:t>
            </a:r>
            <a:r>
              <a:rPr lang="es-MX" sz="2800" dirty="0">
                <a:solidFill>
                  <a:srgbClr val="58595B"/>
                </a:solidFill>
              </a:rPr>
              <a:t> o que sean mayores que tus </a:t>
            </a:r>
            <a:r>
              <a:rPr lang="es-MX" sz="2800" dirty="0" err="1">
                <a:solidFill>
                  <a:srgbClr val="58595B"/>
                </a:solidFill>
              </a:rPr>
              <a:t>subs</a:t>
            </a:r>
            <a:r>
              <a:rPr lang="es-MX" sz="2800" dirty="0">
                <a:solidFill>
                  <a:srgbClr val="58595B"/>
                </a:solidFill>
              </a:rPr>
              <a:t>.</a:t>
            </a:r>
          </a:p>
          <a:p>
            <a:pPr marL="514350" indent="-514350">
              <a:buAutoNum type="arabicPeriod" startAt="4"/>
            </a:pPr>
            <a:r>
              <a:rPr lang="es-MX" sz="2800" dirty="0">
                <a:solidFill>
                  <a:schemeClr val="accent2"/>
                </a:solidFill>
              </a:rPr>
              <a:t>Reducir</a:t>
            </a:r>
            <a:r>
              <a:rPr lang="es-MX" sz="2800" dirty="0">
                <a:solidFill>
                  <a:srgbClr val="58595B"/>
                </a:solidFill>
              </a:rPr>
              <a:t> al máximo mi costo por vista hay que optimizar el presupuesto. </a:t>
            </a:r>
          </a:p>
          <a:p>
            <a:pPr marL="514350" indent="-514350">
              <a:buAutoNum type="arabicPeriod" startAt="4"/>
            </a:pPr>
            <a:r>
              <a:rPr lang="es-MX" sz="2800" dirty="0">
                <a:solidFill>
                  <a:srgbClr val="58595B"/>
                </a:solidFill>
              </a:rPr>
              <a:t>Pensar en un </a:t>
            </a:r>
            <a:r>
              <a:rPr lang="es-MX" sz="2800" dirty="0">
                <a:solidFill>
                  <a:schemeClr val="accent2"/>
                </a:solidFill>
              </a:rPr>
              <a:t>presupuesto</a:t>
            </a:r>
            <a:r>
              <a:rPr lang="es-MX" sz="2800" dirty="0">
                <a:solidFill>
                  <a:srgbClr val="58595B"/>
                </a:solidFill>
              </a:rPr>
              <a:t> inicial de $5 mil a $10 pesos (Eso es lo que se gastarían en total, puede ser en 2 meses o 12 meses, ojo: yo gasté $3 mil pesos en mes y medio)</a:t>
            </a:r>
          </a:p>
          <a:p>
            <a:pPr marL="514350" indent="-514350">
              <a:buAutoNum type="arabicPeriod" startAt="4"/>
            </a:pPr>
            <a:r>
              <a:rPr lang="es-MX" sz="2800" dirty="0">
                <a:solidFill>
                  <a:srgbClr val="58595B"/>
                </a:solidFill>
              </a:rPr>
              <a:t>Los datos son más confiables a medida que la muestra sea más grande </a:t>
            </a:r>
            <a:r>
              <a:rPr lang="es-MX" sz="2800" dirty="0">
                <a:solidFill>
                  <a:schemeClr val="accent2"/>
                </a:solidFill>
              </a:rPr>
              <a:t>200 o más clics </a:t>
            </a:r>
            <a:r>
              <a:rPr lang="es-MX" sz="2800" dirty="0">
                <a:solidFill>
                  <a:srgbClr val="58595B"/>
                </a:solidFill>
              </a:rPr>
              <a:t>se nos da más confiabilidad.</a:t>
            </a:r>
          </a:p>
          <a:p>
            <a:pPr marL="514350" indent="-514350">
              <a:buAutoNum type="arabicPeriod" startAt="4"/>
            </a:pPr>
            <a:r>
              <a:rPr lang="es-MX" sz="2800" dirty="0">
                <a:solidFill>
                  <a:srgbClr val="58595B"/>
                </a:solidFill>
              </a:rPr>
              <a:t>Experimentar distintos: </a:t>
            </a:r>
            <a:r>
              <a:rPr lang="es-MX" sz="2800" dirty="0">
                <a:solidFill>
                  <a:schemeClr val="accent2"/>
                </a:solidFill>
              </a:rPr>
              <a:t>temas, audiencias y demográficos</a:t>
            </a:r>
            <a:r>
              <a:rPr lang="es-MX" sz="2800" dirty="0">
                <a:solidFill>
                  <a:srgbClr val="58595B"/>
                </a:solidFill>
              </a:rPr>
              <a:t>. </a:t>
            </a:r>
          </a:p>
          <a:p>
            <a:pPr marL="514350" indent="-514350">
              <a:buAutoNum type="arabicPeriod" startAt="4"/>
            </a:pPr>
            <a:endParaRPr lang="es-MX" sz="3200" dirty="0">
              <a:solidFill>
                <a:srgbClr val="58595B"/>
              </a:solidFill>
            </a:endParaRPr>
          </a:p>
          <a:p>
            <a:pPr marL="514350" indent="-514350">
              <a:buAutoNum type="arabicPeriod" startAt="4"/>
            </a:pPr>
            <a:endParaRPr lang="es-MX" sz="3200" dirty="0">
              <a:solidFill>
                <a:srgbClr val="58595B"/>
              </a:solidFill>
            </a:endParaRPr>
          </a:p>
          <a:p>
            <a:endParaRPr lang="es-MX" sz="32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s-MX" sz="32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endParaRPr lang="es-MX" dirty="0">
              <a:solidFill>
                <a:srgbClr val="58595B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FC8269-5F3B-4025-BAFD-FB4BF7DF2338}"/>
              </a:ext>
            </a:extLst>
          </p:cNvPr>
          <p:cNvSpPr txBox="1">
            <a:spLocks/>
          </p:cNvSpPr>
          <p:nvPr/>
        </p:nvSpPr>
        <p:spPr>
          <a:xfrm>
            <a:off x="838200" y="1559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Recomendaciones sobre campañas</a:t>
            </a:r>
          </a:p>
          <a:p>
            <a:r>
              <a:rPr lang="es-MX" b="1" dirty="0">
                <a:solidFill>
                  <a:srgbClr val="58595B"/>
                </a:solidFill>
              </a:rPr>
              <a:t>¿Qué cuidar?</a:t>
            </a:r>
          </a:p>
        </p:txBody>
      </p:sp>
    </p:spTree>
    <p:extLst>
      <p:ext uri="{BB962C8B-B14F-4D97-AF65-F5344CB8AC3E}">
        <p14:creationId xmlns:p14="http://schemas.microsoft.com/office/powerpoint/2010/main" val="393829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293177" y="-628818"/>
            <a:ext cx="11150140" cy="18860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5800" b="1" dirty="0">
                <a:solidFill>
                  <a:srgbClr val="58595B"/>
                </a:solidFill>
              </a:rPr>
              <a:t>Video de 20 </a:t>
            </a:r>
            <a:r>
              <a:rPr lang="es-MX" sz="5800" b="1" dirty="0" err="1">
                <a:solidFill>
                  <a:srgbClr val="58595B"/>
                </a:solidFill>
              </a:rPr>
              <a:t>secs</a:t>
            </a:r>
            <a:r>
              <a:rPr lang="es-MX" sz="5800" b="1" dirty="0">
                <a:solidFill>
                  <a:srgbClr val="58595B"/>
                </a:solidFill>
              </a:rPr>
              <a:t> el análisis concluye: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1" y="3679337"/>
            <a:ext cx="1607905" cy="16079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9BA902C-8321-4494-AE15-AF968564C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77" y="1821094"/>
            <a:ext cx="1607906" cy="160790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B6C628A-841E-4358-88EE-2A2A2A863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818" y="1070896"/>
            <a:ext cx="5905677" cy="592518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9AD0485-66EB-4B58-8798-043F3BA89EDE}"/>
              </a:ext>
            </a:extLst>
          </p:cNvPr>
          <p:cNvSpPr/>
          <p:nvPr/>
        </p:nvSpPr>
        <p:spPr>
          <a:xfrm>
            <a:off x="2194260" y="1886011"/>
            <a:ext cx="354164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000" dirty="0">
                <a:solidFill>
                  <a:srgbClr val="58595B"/>
                </a:solidFill>
              </a:rPr>
              <a:t>Vistas 30 segundos</a:t>
            </a:r>
          </a:p>
          <a:p>
            <a:endParaRPr lang="es-MX" sz="3000" dirty="0">
              <a:solidFill>
                <a:srgbClr val="58595B"/>
              </a:solidFill>
            </a:endParaRPr>
          </a:p>
          <a:p>
            <a:r>
              <a:rPr lang="es-MX" sz="8000" dirty="0">
                <a:solidFill>
                  <a:srgbClr val="58595B"/>
                </a:solidFill>
              </a:rPr>
              <a:t>    vs</a:t>
            </a:r>
            <a:endParaRPr lang="es-MX" sz="3000" dirty="0">
              <a:solidFill>
                <a:srgbClr val="58595B"/>
              </a:solidFill>
            </a:endParaRPr>
          </a:p>
          <a:p>
            <a:endParaRPr lang="es-MX" sz="3000" dirty="0">
              <a:solidFill>
                <a:srgbClr val="58595B"/>
              </a:solidFill>
            </a:endParaRPr>
          </a:p>
          <a:p>
            <a:r>
              <a:rPr lang="es-MX" sz="3000" dirty="0">
                <a:solidFill>
                  <a:srgbClr val="58595B"/>
                </a:solidFill>
              </a:rPr>
              <a:t>Vistas de 3 segundos</a:t>
            </a:r>
          </a:p>
        </p:txBody>
      </p:sp>
    </p:spTree>
    <p:extLst>
      <p:ext uri="{BB962C8B-B14F-4D97-AF65-F5344CB8AC3E}">
        <p14:creationId xmlns:p14="http://schemas.microsoft.com/office/powerpoint/2010/main" val="32825069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510683" y="356069"/>
            <a:ext cx="8572129" cy="1312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VS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35" y="540216"/>
            <a:ext cx="1449597" cy="14495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BBE5AA-5ECD-42C0-B1B3-37FFEF162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1" y="428452"/>
            <a:ext cx="1580011" cy="15800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8B5E781-5013-401A-B20E-8785DB2B2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966" y="4561165"/>
            <a:ext cx="8091465" cy="216534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FDE4D8C-2D01-429B-9A86-07A031C74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14829"/>
            <a:ext cx="4407529" cy="230595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9EA117A-0992-46BD-ABFD-ADDEBBABF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088" y="2405296"/>
            <a:ext cx="4219824" cy="220775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2D88E5A-967F-4DC8-A75E-355912D6B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637" y="2335791"/>
            <a:ext cx="4306207" cy="42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28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1510683" y="356069"/>
            <a:ext cx="8572129" cy="1312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Otros Resultados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6CA387-FB61-4EB8-A2D6-8A978A47C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6" y="688707"/>
            <a:ext cx="980296" cy="9802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BBE5AA-5ECD-42C0-B1B3-37FFEF162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2" y="428453"/>
            <a:ext cx="1301106" cy="13011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B0C62D2-EA79-4489-B67D-6B91CA1FA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889" y="2592058"/>
            <a:ext cx="4869514" cy="254765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5167535-2476-416E-8538-D63C024E948A}"/>
              </a:ext>
            </a:extLst>
          </p:cNvPr>
          <p:cNvSpPr/>
          <p:nvPr/>
        </p:nvSpPr>
        <p:spPr>
          <a:xfrm>
            <a:off x="479395" y="1351508"/>
            <a:ext cx="73595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2400" dirty="0">
              <a:solidFill>
                <a:srgbClr val="58595B"/>
              </a:solidFill>
            </a:endParaRPr>
          </a:p>
          <a:p>
            <a:endParaRPr lang="es-MX" sz="2400" dirty="0">
              <a:solidFill>
                <a:srgbClr val="58595B"/>
              </a:solidFill>
            </a:endParaRP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58595B"/>
                </a:solidFill>
              </a:rPr>
              <a:t>Ojo: se gasto el mismo presupuesto.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58595B"/>
                </a:solidFill>
              </a:rPr>
              <a:t>Las vistas en </a:t>
            </a:r>
            <a:r>
              <a:rPr lang="es-MX" sz="2400" dirty="0" err="1">
                <a:solidFill>
                  <a:srgbClr val="58595B"/>
                </a:solidFill>
              </a:rPr>
              <a:t>Youtube</a:t>
            </a:r>
            <a:r>
              <a:rPr lang="es-MX" sz="2400" dirty="0">
                <a:solidFill>
                  <a:srgbClr val="58595B"/>
                </a:solidFill>
              </a:rPr>
              <a:t> son más caras, pero generan casi el doble de retención, interés y usuarios de calidad que en Facebook.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58595B"/>
                </a:solidFill>
              </a:rPr>
              <a:t>En minutos reproducidos </a:t>
            </a:r>
            <a:r>
              <a:rPr lang="es-MX" sz="2400" dirty="0" err="1">
                <a:solidFill>
                  <a:srgbClr val="58595B"/>
                </a:solidFill>
              </a:rPr>
              <a:t>Youtube</a:t>
            </a:r>
            <a:r>
              <a:rPr lang="es-MX" sz="2400" dirty="0">
                <a:solidFill>
                  <a:srgbClr val="58595B"/>
                </a:solidFill>
              </a:rPr>
              <a:t> es mucho más barato.</a:t>
            </a:r>
          </a:p>
          <a:p>
            <a:pPr marL="342900" indent="-342900">
              <a:buAutoNum type="arabicPeriod"/>
            </a:pPr>
            <a:r>
              <a:rPr lang="es-MX" sz="2400" dirty="0" err="1">
                <a:solidFill>
                  <a:srgbClr val="58595B"/>
                </a:solidFill>
              </a:rPr>
              <a:t>Youtube</a:t>
            </a:r>
            <a:r>
              <a:rPr lang="es-MX" sz="2400" dirty="0">
                <a:solidFill>
                  <a:srgbClr val="58595B"/>
                </a:solidFill>
              </a:rPr>
              <a:t> genera usuarios de calidad Facebook no.</a:t>
            </a:r>
          </a:p>
          <a:p>
            <a:pPr marL="342900" indent="-342900">
              <a:buAutoNum type="arabicPeriod"/>
            </a:pPr>
            <a:r>
              <a:rPr lang="es-MX" sz="2400" dirty="0">
                <a:solidFill>
                  <a:srgbClr val="58595B"/>
                </a:solidFill>
              </a:rPr>
              <a:t>Los minutos vistos que es lo más importante: Siempre gana </a:t>
            </a:r>
            <a:r>
              <a:rPr lang="es-MX" sz="2400" dirty="0" err="1">
                <a:solidFill>
                  <a:srgbClr val="58595B"/>
                </a:solidFill>
              </a:rPr>
              <a:t>Youtube</a:t>
            </a:r>
            <a:r>
              <a:rPr lang="es-MX" sz="2400" dirty="0">
                <a:solidFill>
                  <a:srgbClr val="58595B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es-MX" sz="2400" dirty="0" err="1">
                <a:solidFill>
                  <a:srgbClr val="58595B"/>
                </a:solidFill>
              </a:rPr>
              <a:t>Youtube</a:t>
            </a:r>
            <a:r>
              <a:rPr lang="es-MX" sz="2400" dirty="0">
                <a:solidFill>
                  <a:srgbClr val="58595B"/>
                </a:solidFill>
              </a:rPr>
              <a:t> es una plataforma para estar ahí, no invasiva como Facebook en videos.</a:t>
            </a:r>
            <a:endParaRPr lang="es-MX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5131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980875" y="2551474"/>
            <a:ext cx="10675506" cy="28017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Me interesa que hagan un ejercicio de </a:t>
            </a:r>
            <a:r>
              <a:rPr lang="es-MX" b="1" dirty="0">
                <a:solidFill>
                  <a:schemeClr val="accent6"/>
                </a:solidFill>
              </a:rPr>
              <a:t>A/B </a:t>
            </a:r>
            <a:r>
              <a:rPr lang="es-MX" b="1" dirty="0" err="1">
                <a:solidFill>
                  <a:schemeClr val="accent6"/>
                </a:solidFill>
              </a:rPr>
              <a:t>Testing</a:t>
            </a:r>
            <a:r>
              <a:rPr lang="es-MX" b="1" dirty="0">
                <a:solidFill>
                  <a:schemeClr val="accent6"/>
                </a:solidFill>
              </a:rPr>
              <a:t> </a:t>
            </a:r>
            <a:r>
              <a:rPr lang="es-MX" b="1" dirty="0">
                <a:solidFill>
                  <a:srgbClr val="58595B"/>
                </a:solidFill>
              </a:rPr>
              <a:t>en Facebook </a:t>
            </a:r>
          </a:p>
          <a:p>
            <a:r>
              <a:rPr lang="es-MX" b="1" dirty="0">
                <a:solidFill>
                  <a:srgbClr val="58595B"/>
                </a:solidFill>
              </a:rPr>
              <a:t>Donde prueben al menos </a:t>
            </a:r>
            <a:r>
              <a:rPr lang="es-MX" b="1" dirty="0">
                <a:solidFill>
                  <a:schemeClr val="accent6"/>
                </a:solidFill>
              </a:rPr>
              <a:t>2 títulos </a:t>
            </a:r>
            <a:r>
              <a:rPr lang="es-MX" b="1" dirty="0">
                <a:solidFill>
                  <a:srgbClr val="58595B"/>
                </a:solidFill>
              </a:rPr>
              <a:t>diferentes y </a:t>
            </a:r>
            <a:r>
              <a:rPr lang="es-MX" b="1" dirty="0">
                <a:solidFill>
                  <a:schemeClr val="accent6"/>
                </a:solidFill>
              </a:rPr>
              <a:t>2 portadas </a:t>
            </a:r>
            <a:r>
              <a:rPr lang="es-MX" b="1" dirty="0">
                <a:solidFill>
                  <a:srgbClr val="58595B"/>
                </a:solidFill>
              </a:rPr>
              <a:t>diferentes para analizar el comportamiento como un anuncio pagado. (10 pesos)</a:t>
            </a:r>
          </a:p>
          <a:p>
            <a:r>
              <a:rPr lang="es-MX" b="1" dirty="0">
                <a:solidFill>
                  <a:srgbClr val="58595B"/>
                </a:solidFill>
              </a:rPr>
              <a:t>¿Alguien se siente preparado?</a:t>
            </a:r>
          </a:p>
          <a:p>
            <a:endParaRPr lang="es-MX" b="1" dirty="0">
              <a:solidFill>
                <a:srgbClr val="58595B"/>
              </a:solidFill>
            </a:endParaRPr>
          </a:p>
          <a:p>
            <a:r>
              <a:rPr lang="es-MX" b="1" dirty="0">
                <a:solidFill>
                  <a:srgbClr val="58595B"/>
                </a:solidFill>
              </a:rPr>
              <a:t>Puede ser el tema del taller del miércoles.</a:t>
            </a:r>
          </a:p>
          <a:p>
            <a:r>
              <a:rPr lang="es-MX" b="1" dirty="0">
                <a:solidFill>
                  <a:srgbClr val="58595B"/>
                </a:solidFill>
              </a:rPr>
              <a:t>Pero primero hay que </a:t>
            </a:r>
            <a:r>
              <a:rPr lang="es-MX" b="1" dirty="0">
                <a:solidFill>
                  <a:schemeClr val="accent6"/>
                </a:solidFill>
              </a:rPr>
              <a:t>dominar</a:t>
            </a:r>
            <a:r>
              <a:rPr lang="es-MX" b="1" dirty="0">
                <a:solidFill>
                  <a:srgbClr val="58595B"/>
                </a:solidFill>
              </a:rPr>
              <a:t> el tema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7188E-C6EC-4D12-94D7-2CF7F7A7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71" y="531999"/>
            <a:ext cx="1723839" cy="17238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EA7E95-CCE1-42E8-9573-DE450422A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934" y="1037168"/>
            <a:ext cx="1218670" cy="121867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DC087C-750F-48A6-AE8A-8FCF0B4FC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178" y="1037168"/>
            <a:ext cx="1218670" cy="12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44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775424" y="22558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err="1">
                <a:solidFill>
                  <a:srgbClr val="58595B"/>
                </a:solidFill>
              </a:rPr>
              <a:t>Benchmark</a:t>
            </a:r>
            <a:r>
              <a:rPr lang="es-MX" b="1" dirty="0">
                <a:solidFill>
                  <a:srgbClr val="58595B"/>
                </a:solidFill>
              </a:rPr>
              <a:t> </a:t>
            </a:r>
            <a:r>
              <a:rPr lang="es-MX" b="1" dirty="0" err="1">
                <a:solidFill>
                  <a:srgbClr val="58595B"/>
                </a:solidFill>
              </a:rPr>
              <a:t>Startube</a:t>
            </a:r>
            <a:endParaRPr lang="es-MX" b="1" dirty="0">
              <a:solidFill>
                <a:srgbClr val="58595B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7188E-C6EC-4D12-94D7-2CF7F7A7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737" y="2367055"/>
            <a:ext cx="1723839" cy="17238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571D8FC-D86E-41D0-8845-9194066B4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76" y="2531484"/>
            <a:ext cx="1189847" cy="11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143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748790" y="2320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Crecimiento en Vistas en las últimas 2 semanas 22-feb y 1-mar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E391AC3-7B26-451A-94F5-BCE3D61825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212919"/>
              </p:ext>
            </p:extLst>
          </p:nvPr>
        </p:nvGraphicFramePr>
        <p:xfrm>
          <a:off x="1687551" y="1369951"/>
          <a:ext cx="10040644" cy="4933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02125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748790" y="2320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Crecimiento en Suscriptores en las últimas 2 semanas 22-feb y 1-mar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CD1D68D-4ECB-4CF8-BC75-77610B0C5D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380163"/>
              </p:ext>
            </p:extLst>
          </p:nvPr>
        </p:nvGraphicFramePr>
        <p:xfrm>
          <a:off x="1407005" y="1557652"/>
          <a:ext cx="9920903" cy="4772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434013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748790" y="2320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Crecimiento de videos publicados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3D7E1E5-9417-4163-A491-CC7C681379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146447"/>
              </p:ext>
            </p:extLst>
          </p:nvPr>
        </p:nvGraphicFramePr>
        <p:xfrm>
          <a:off x="1722269" y="1491449"/>
          <a:ext cx="10077848" cy="5134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96681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412D7E-FBDC-4E0A-A25D-A7E090BD5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Tabla de control al 1 Mar 18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16CBBEA-A3C9-4457-A461-D22B7970D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995036"/>
              </p:ext>
            </p:extLst>
          </p:nvPr>
        </p:nvGraphicFramePr>
        <p:xfrm>
          <a:off x="692458" y="1325563"/>
          <a:ext cx="10795246" cy="5147676"/>
        </p:xfrm>
        <a:graphic>
          <a:graphicData uri="http://schemas.openxmlformats.org/drawingml/2006/table">
            <a:tbl>
              <a:tblPr/>
              <a:tblGrid>
                <a:gridCol w="3296030">
                  <a:extLst>
                    <a:ext uri="{9D8B030D-6E8A-4147-A177-3AD203B41FA5}">
                      <a16:colId xmlns:a16="http://schemas.microsoft.com/office/drawing/2014/main" val="1702362544"/>
                    </a:ext>
                  </a:extLst>
                </a:gridCol>
                <a:gridCol w="1874804">
                  <a:extLst>
                    <a:ext uri="{9D8B030D-6E8A-4147-A177-3AD203B41FA5}">
                      <a16:colId xmlns:a16="http://schemas.microsoft.com/office/drawing/2014/main" val="1893697925"/>
                    </a:ext>
                  </a:extLst>
                </a:gridCol>
                <a:gridCol w="1874804">
                  <a:extLst>
                    <a:ext uri="{9D8B030D-6E8A-4147-A177-3AD203B41FA5}">
                      <a16:colId xmlns:a16="http://schemas.microsoft.com/office/drawing/2014/main" val="1470597885"/>
                    </a:ext>
                  </a:extLst>
                </a:gridCol>
                <a:gridCol w="1874804">
                  <a:extLst>
                    <a:ext uri="{9D8B030D-6E8A-4147-A177-3AD203B41FA5}">
                      <a16:colId xmlns:a16="http://schemas.microsoft.com/office/drawing/2014/main" val="751183866"/>
                    </a:ext>
                  </a:extLst>
                </a:gridCol>
                <a:gridCol w="1874804">
                  <a:extLst>
                    <a:ext uri="{9D8B030D-6E8A-4147-A177-3AD203B41FA5}">
                      <a16:colId xmlns:a16="http://schemas.microsoft.com/office/drawing/2014/main" val="1595900459"/>
                    </a:ext>
                  </a:extLst>
                </a:gridCol>
              </a:tblGrid>
              <a:tr h="64979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Canales existentes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Subs</a:t>
                      </a:r>
                      <a:r>
                        <a:rPr lang="es-MX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21Dias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Conversión subs Acumulada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Vistas T21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Vistas por video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633122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Fulantio Viajero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842851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Papita Gaming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63540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 My G-ash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9522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Platica con Beth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19,194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856245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CustionArte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496790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Ballenato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05396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Dafunny life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5,453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9275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Cámara Urbana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15,166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53145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16,419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098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Merryland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7,221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496818"/>
                  </a:ext>
                </a:extLst>
              </a:tr>
              <a:tr h="436426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pensador de Café Frío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089589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Ivan Sisas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-50,229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15,371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01648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Stick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075567"/>
                  </a:ext>
                </a:extLst>
              </a:tr>
              <a:tr h="242870">
                <a:tc>
                  <a:txBody>
                    <a:bodyPr/>
                    <a:lstStyle/>
                    <a:p>
                      <a:pPr algn="l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Help Susy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90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7103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3115521" y="1919044"/>
            <a:ext cx="8154880" cy="32033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solidFill>
                  <a:srgbClr val="58595B"/>
                </a:solidFill>
              </a:rPr>
              <a:t>¿Qué hace falta?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rgbClr val="58595B"/>
                </a:solidFill>
              </a:rPr>
              <a:t>Producir más seguido, poco a poco doblar producción.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rgbClr val="58595B"/>
                </a:solidFill>
              </a:rPr>
              <a:t>1 video a la semana es un crecimiento lento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rgbClr val="58595B"/>
                </a:solidFill>
              </a:rPr>
              <a:t>Conectar un Home Run ha habido pocos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rgbClr val="58595B"/>
                </a:solidFill>
              </a:rPr>
              <a:t>Tenemos que buscar uno por semana pero con uno a la semana es </a:t>
            </a:r>
            <a:r>
              <a:rPr lang="es-MX" sz="3200" dirty="0" err="1">
                <a:solidFill>
                  <a:srgbClr val="58595B"/>
                </a:solidFill>
              </a:rPr>
              <a:t>difíficil</a:t>
            </a:r>
            <a:r>
              <a:rPr lang="es-MX" sz="3200" dirty="0">
                <a:solidFill>
                  <a:srgbClr val="58595B"/>
                </a:solidFill>
              </a:rPr>
              <a:t> lograr eso.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7188E-C6EC-4D12-94D7-2CF7F7A7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9" y="3308088"/>
            <a:ext cx="1723839" cy="17238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571D8FC-D86E-41D0-8845-9194066B4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15" y="1324121"/>
            <a:ext cx="1189847" cy="11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9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44" y="0"/>
            <a:ext cx="12192000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AFC8269-5F3B-4025-BAFD-FB4BF7DF2338}"/>
              </a:ext>
            </a:extLst>
          </p:cNvPr>
          <p:cNvSpPr txBox="1">
            <a:spLocks/>
          </p:cNvSpPr>
          <p:nvPr/>
        </p:nvSpPr>
        <p:spPr>
          <a:xfrm>
            <a:off x="838200" y="1559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Caso 1</a:t>
            </a:r>
          </a:p>
          <a:p>
            <a:r>
              <a:rPr lang="es-MX" b="1" dirty="0">
                <a:solidFill>
                  <a:srgbClr val="58595B"/>
                </a:solidFill>
              </a:rPr>
              <a:t>¿Qué cuidar?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0E49F6A-84BC-438D-918B-2EE5C547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24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775424" y="2255838"/>
            <a:ext cx="10515600" cy="2209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¿Y los videos de los demás? </a:t>
            </a:r>
          </a:p>
          <a:p>
            <a:endParaRPr lang="es-MX" b="1" dirty="0">
              <a:solidFill>
                <a:srgbClr val="58595B"/>
              </a:solidFill>
            </a:endParaRPr>
          </a:p>
          <a:p>
            <a:r>
              <a:rPr lang="es-MX" b="1" dirty="0" err="1">
                <a:solidFill>
                  <a:srgbClr val="58595B"/>
                </a:solidFill>
              </a:rPr>
              <a:t>Benchmark</a:t>
            </a:r>
            <a:r>
              <a:rPr lang="es-MX" b="1" dirty="0">
                <a:solidFill>
                  <a:srgbClr val="58595B"/>
                </a:solidFill>
              </a:rPr>
              <a:t>: ¿Alguien quiere mostrarnos el suyo?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7188E-C6EC-4D12-94D7-2CF7F7A7B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673" y="1636814"/>
            <a:ext cx="1723839" cy="17238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571D8FC-D86E-41D0-8845-9194066B4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76" y="1920313"/>
            <a:ext cx="1189847" cy="118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91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3C6B1B0-8178-472A-9CFC-BAF9813990EF}"/>
              </a:ext>
            </a:extLst>
          </p:cNvPr>
          <p:cNvSpPr txBox="1">
            <a:spLocks/>
          </p:cNvSpPr>
          <p:nvPr/>
        </p:nvSpPr>
        <p:spPr>
          <a:xfrm>
            <a:off x="4135510" y="2380808"/>
            <a:ext cx="7492754" cy="2533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Recordatorio de </a:t>
            </a:r>
            <a:r>
              <a:rPr lang="es-MX" b="1" dirty="0" err="1">
                <a:solidFill>
                  <a:srgbClr val="58595B"/>
                </a:solidFill>
              </a:rPr>
              <a:t>Talent</a:t>
            </a:r>
            <a:r>
              <a:rPr lang="es-MX" b="1" dirty="0">
                <a:solidFill>
                  <a:srgbClr val="58595B"/>
                </a:solidFill>
              </a:rPr>
              <a:t> </a:t>
            </a:r>
            <a:r>
              <a:rPr lang="es-MX" b="1" dirty="0" err="1">
                <a:solidFill>
                  <a:srgbClr val="58595B"/>
                </a:solidFill>
              </a:rPr>
              <a:t>Land</a:t>
            </a:r>
            <a:endParaRPr lang="es-MX" b="1" dirty="0">
              <a:solidFill>
                <a:srgbClr val="58595B"/>
              </a:solidFill>
            </a:endParaRPr>
          </a:p>
          <a:p>
            <a:r>
              <a:rPr lang="es-MX" b="1" dirty="0">
                <a:solidFill>
                  <a:srgbClr val="58595B"/>
                </a:solidFill>
              </a:rPr>
              <a:t>Semana de Pascua</a:t>
            </a:r>
          </a:p>
          <a:p>
            <a:r>
              <a:rPr lang="es-MX" b="1" dirty="0">
                <a:solidFill>
                  <a:srgbClr val="58595B"/>
                </a:solidFill>
              </a:rPr>
              <a:t>2 a 6 de abril (Lunes a Viernes)</a:t>
            </a:r>
          </a:p>
          <a:p>
            <a:endParaRPr lang="es-MX" b="1" dirty="0">
              <a:solidFill>
                <a:srgbClr val="58595B"/>
              </a:solidFill>
            </a:endParaRPr>
          </a:p>
          <a:p>
            <a:r>
              <a:rPr lang="es-MX" b="1" dirty="0">
                <a:solidFill>
                  <a:srgbClr val="58595B"/>
                </a:solidFill>
              </a:rPr>
              <a:t>¿Revisamos el temario?</a:t>
            </a:r>
          </a:p>
          <a:p>
            <a:r>
              <a:rPr lang="es-MX" b="1" dirty="0">
                <a:solidFill>
                  <a:srgbClr val="58595B"/>
                </a:solidFill>
              </a:rPr>
              <a:t>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299E8AA-E173-4146-8C01-47DE8F55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80" y="2477901"/>
            <a:ext cx="2339102" cy="233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80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559293" y="303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b="1" dirty="0">
              <a:solidFill>
                <a:srgbClr val="58595B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5A62EA-67DC-4467-9543-54F6FADEA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626" y="781235"/>
            <a:ext cx="8862082" cy="49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956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D4F63B68-6D66-4810-9A3C-F4813A123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101"/>
            <a:ext cx="12192000" cy="68580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EC956B09-25E8-433F-AADE-28FF0E722797}"/>
              </a:ext>
            </a:extLst>
          </p:cNvPr>
          <p:cNvSpPr txBox="1">
            <a:spLocks/>
          </p:cNvSpPr>
          <p:nvPr/>
        </p:nvSpPr>
        <p:spPr>
          <a:xfrm>
            <a:off x="1106009" y="332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Retos para el 14 de marzo miércoles</a:t>
            </a:r>
          </a:p>
        </p:txBody>
      </p:sp>
      <p:sp>
        <p:nvSpPr>
          <p:cNvPr id="16" name="Marcador de contenido 8">
            <a:extLst>
              <a:ext uri="{FF2B5EF4-FFF2-40B4-BE49-F238E27FC236}">
                <a16:creationId xmlns:a16="http://schemas.microsoft.com/office/drawing/2014/main" id="{2F5284D8-0A05-49BC-9805-E12A018E97F0}"/>
              </a:ext>
            </a:extLst>
          </p:cNvPr>
          <p:cNvSpPr txBox="1">
            <a:spLocks/>
          </p:cNvSpPr>
          <p:nvPr/>
        </p:nvSpPr>
        <p:spPr>
          <a:xfrm>
            <a:off x="3045041" y="1440663"/>
            <a:ext cx="7812349" cy="4880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dirty="0"/>
          </a:p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accent6"/>
                </a:solidFill>
              </a:rPr>
              <a:t>Ya deben tener hechos 5 videos para la semana de lanzamiento debemos tener 9 videos para el 10 de abril.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accent6"/>
                </a:solidFill>
              </a:rPr>
              <a:t>Todos deben lanzar o tener una página de fans o </a:t>
            </a:r>
            <a:r>
              <a:rPr lang="es-MX" dirty="0" err="1">
                <a:solidFill>
                  <a:schemeClr val="accent6"/>
                </a:solidFill>
              </a:rPr>
              <a:t>twitter</a:t>
            </a:r>
            <a:r>
              <a:rPr lang="es-MX" dirty="0">
                <a:solidFill>
                  <a:schemeClr val="accent6"/>
                </a:solidFill>
              </a:rPr>
              <a:t> alimentado con contenido. (Subir sus </a:t>
            </a:r>
            <a:r>
              <a:rPr lang="es-MX" dirty="0" err="1">
                <a:solidFill>
                  <a:schemeClr val="accent6"/>
                </a:solidFill>
              </a:rPr>
              <a:t>URLs</a:t>
            </a:r>
            <a:r>
              <a:rPr lang="es-MX" dirty="0">
                <a:solidFill>
                  <a:schemeClr val="accent6"/>
                </a:solidFill>
              </a:rPr>
              <a:t> a carpeta en un Excel)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accent6"/>
                </a:solidFill>
              </a:rPr>
              <a:t>Al final de </a:t>
            </a:r>
            <a:r>
              <a:rPr lang="es-MX" dirty="0" err="1">
                <a:solidFill>
                  <a:schemeClr val="accent6"/>
                </a:solidFill>
              </a:rPr>
              <a:t>Startube</a:t>
            </a:r>
            <a:r>
              <a:rPr lang="es-MX" dirty="0">
                <a:solidFill>
                  <a:schemeClr val="accent6"/>
                </a:solidFill>
              </a:rPr>
              <a:t> deberían tener al menos 19 videos hechos y publicados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dirty="0">
                <a:solidFill>
                  <a:schemeClr val="accent6"/>
                </a:solidFill>
              </a:rPr>
              <a:t>Pendiente dinámica </a:t>
            </a:r>
            <a:r>
              <a:rPr lang="es-MX" dirty="0" err="1">
                <a:solidFill>
                  <a:schemeClr val="accent6"/>
                </a:solidFill>
              </a:rPr>
              <a:t>Shark-Thank</a:t>
            </a:r>
            <a:r>
              <a:rPr lang="es-MX" dirty="0">
                <a:solidFill>
                  <a:schemeClr val="accent6"/>
                </a:solidFill>
              </a:rPr>
              <a:t> </a:t>
            </a:r>
            <a:r>
              <a:rPr lang="es-MX" dirty="0" err="1">
                <a:solidFill>
                  <a:schemeClr val="accent6"/>
                </a:solidFill>
              </a:rPr>
              <a:t>Roast</a:t>
            </a:r>
            <a:r>
              <a:rPr lang="es-MX" dirty="0">
                <a:solidFill>
                  <a:schemeClr val="accent6"/>
                </a:solidFill>
              </a:rPr>
              <a:t> para el jueves 22 de marzo. Deben tener su mejor video listo aquí se dividirá el presupuesto. </a:t>
            </a:r>
          </a:p>
          <a:p>
            <a:pPr algn="l"/>
            <a:endParaRPr lang="es-MX" dirty="0">
              <a:solidFill>
                <a:schemeClr val="accent6"/>
              </a:solidFill>
            </a:endParaRPr>
          </a:p>
          <a:p>
            <a:endParaRPr lang="es-MX" dirty="0">
              <a:solidFill>
                <a:srgbClr val="58595B"/>
              </a:solidFill>
            </a:endParaRPr>
          </a:p>
          <a:p>
            <a:endParaRPr lang="es-MX" dirty="0">
              <a:solidFill>
                <a:srgbClr val="58595B"/>
              </a:solidFill>
            </a:endParaRPr>
          </a:p>
          <a:p>
            <a:endParaRPr lang="es-MX" dirty="0">
              <a:solidFill>
                <a:srgbClr val="58595B"/>
              </a:solidFill>
            </a:endParaRPr>
          </a:p>
          <a:p>
            <a:endParaRPr lang="es-MX" dirty="0">
              <a:solidFill>
                <a:srgbClr val="58595B"/>
              </a:solidFill>
            </a:endParaRPr>
          </a:p>
          <a:p>
            <a:endParaRPr lang="es-MX" dirty="0">
              <a:solidFill>
                <a:srgbClr val="58595B"/>
              </a:solidFill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5B455F88-0724-4D2C-B16E-5B8D90B82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89" y="2562021"/>
            <a:ext cx="1831645" cy="150375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91503B2-64B7-45F6-9140-3EE8F725A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034" y="2766226"/>
            <a:ext cx="1700931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54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B45F40F-74B0-4D09-915E-D7601BB2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70" y="3366856"/>
            <a:ext cx="4229257" cy="250841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CDF84F4-C96D-4EA8-A6AC-39754A0984F7}"/>
              </a:ext>
            </a:extLst>
          </p:cNvPr>
          <p:cNvSpPr txBox="1">
            <a:spLocks/>
          </p:cNvSpPr>
          <p:nvPr/>
        </p:nvSpPr>
        <p:spPr>
          <a:xfrm>
            <a:off x="838199" y="14496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¿Preguntas?</a:t>
            </a:r>
          </a:p>
          <a:p>
            <a:r>
              <a:rPr lang="es-MX" b="1" dirty="0">
                <a:solidFill>
                  <a:srgbClr val="58595B"/>
                </a:solidFill>
                <a:hlinkClick r:id="rId3"/>
              </a:rPr>
              <a:t>luisenriqueaguilera@Gmail.com</a:t>
            </a:r>
            <a:endParaRPr lang="es-MX" b="1" dirty="0">
              <a:solidFill>
                <a:srgbClr val="58595B"/>
              </a:solidFill>
            </a:endParaRPr>
          </a:p>
          <a:p>
            <a:r>
              <a:rPr lang="es-MX" b="1" dirty="0">
                <a:solidFill>
                  <a:srgbClr val="58595B"/>
                </a:solidFill>
              </a:rPr>
              <a:t>3310217840</a:t>
            </a:r>
          </a:p>
        </p:txBody>
      </p:sp>
    </p:spTree>
    <p:extLst>
      <p:ext uri="{BB962C8B-B14F-4D97-AF65-F5344CB8AC3E}">
        <p14:creationId xmlns:p14="http://schemas.microsoft.com/office/powerpoint/2010/main" val="180156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DDD77C-CFBF-45CF-9EF8-FD33513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" y="-140474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0F55DB21-E2ED-448F-BE81-BC6F84AC23EF}"/>
              </a:ext>
            </a:extLst>
          </p:cNvPr>
          <p:cNvSpPr txBox="1">
            <a:spLocks/>
          </p:cNvSpPr>
          <p:nvPr/>
        </p:nvSpPr>
        <p:spPr>
          <a:xfrm>
            <a:off x="900344" y="1404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solidFill>
                  <a:srgbClr val="58595B"/>
                </a:solidFill>
              </a:rPr>
              <a:t>¿Qué termina pasando?</a:t>
            </a:r>
          </a:p>
          <a:p>
            <a:r>
              <a:rPr lang="es-MX" b="1" dirty="0">
                <a:solidFill>
                  <a:srgbClr val="58595B"/>
                </a:solidFill>
              </a:rPr>
              <a:t>El tercer video de la Sombra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D7C0263-30EE-48BF-AFEA-7464AEC54774}"/>
              </a:ext>
            </a:extLst>
          </p:cNvPr>
          <p:cNvSpPr/>
          <p:nvPr/>
        </p:nvSpPr>
        <p:spPr>
          <a:xfrm>
            <a:off x="2425083" y="1351608"/>
            <a:ext cx="7643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58595B"/>
                </a:solidFill>
              </a:rPr>
              <a:t>12 de Enero 2017: Increíble escena eliminada de Darth Vader en </a:t>
            </a:r>
            <a:r>
              <a:rPr lang="es-MX" b="1" dirty="0" err="1">
                <a:solidFill>
                  <a:srgbClr val="58595B"/>
                </a:solidFill>
              </a:rPr>
              <a:t>Rogue</a:t>
            </a:r>
            <a:r>
              <a:rPr lang="es-MX" b="1" dirty="0">
                <a:solidFill>
                  <a:srgbClr val="58595B"/>
                </a:solidFill>
              </a:rPr>
              <a:t> </a:t>
            </a:r>
            <a:r>
              <a:rPr lang="es-MX" b="1" dirty="0" err="1">
                <a:solidFill>
                  <a:srgbClr val="58595B"/>
                </a:solidFill>
              </a:rPr>
              <a:t>One</a:t>
            </a:r>
            <a:endParaRPr lang="es-MX" b="1" dirty="0">
              <a:solidFill>
                <a:srgbClr val="58595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9437C5-8C89-4406-B561-4D58F7C58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8" y="1621836"/>
            <a:ext cx="10983676" cy="52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107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7224</TotalTime>
  <Words>2525</Words>
  <Application>Microsoft Office PowerPoint</Application>
  <PresentationFormat>Panorámica</PresentationFormat>
  <Paragraphs>379</Paragraphs>
  <Slides>84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Enrique Aguilera Berzunza</dc:creator>
  <cp:lastModifiedBy>Luis Enrique Aguilera Berzunza</cp:lastModifiedBy>
  <cp:revision>267</cp:revision>
  <dcterms:created xsi:type="dcterms:W3CDTF">2017-11-15T06:16:20Z</dcterms:created>
  <dcterms:modified xsi:type="dcterms:W3CDTF">2018-03-09T14:16:30Z</dcterms:modified>
</cp:coreProperties>
</file>